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</p:sldIdLst>
  <p:sldSz cy="5143500" cx="9144000"/>
  <p:notesSz cx="6858000" cy="9144000"/>
  <p:embeddedFontLst>
    <p:embeddedFont>
      <p:font typeface="Jua"/>
      <p:regular r:id="rId56"/>
    </p:embeddedFont>
    <p:embeddedFont>
      <p:font typeface="Nanum Gothic"/>
      <p:regular r:id="rId57"/>
      <p:bold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332BA17-1AE6-4000-9213-2C8E79BFBD95}">
  <a:tblStyle styleId="{A332BA17-1AE6-4000-9213-2C8E79BFBD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NanumGothic-regular.fntdata"/><Relationship Id="rId12" Type="http://schemas.openxmlformats.org/officeDocument/2006/relationships/slide" Target="slides/slide6.xml"/><Relationship Id="rId56" Type="http://schemas.openxmlformats.org/officeDocument/2006/relationships/font" Target="fonts/Jua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8" Type="http://schemas.openxmlformats.org/officeDocument/2006/relationships/font" Target="fonts/NanumGothic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youtu.be/yMqL1iWfku4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fa9d391b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fa9d391b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Answer : 화</a:t>
            </a:r>
            <a:r>
              <a:rPr lang="en"/>
              <a:t>분 / 사과 / 소화기 / 화가 / 과자 / 전화기 / 도서관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a9d391b4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fa9d391b4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병</a:t>
            </a:r>
            <a:r>
              <a:rPr lang="en"/>
              <a:t>원 / 응원 / 원숭이 / 권투 / 태권도 / 공원 / 동물원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fa9d391b4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fa9d391b4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개</a:t>
            </a:r>
            <a:r>
              <a:rPr lang="en"/>
              <a:t>미 / 배 / 새우 / 개구리 / 개 / 모래 / 무지개 / 노래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fa9d391b47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fa9d391b47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</a:t>
            </a:r>
            <a:r>
              <a:rPr lang="en"/>
              <a:t>네 / 게 / 가게 / 베개 / 쓰레기 / 레몬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fa9d391b47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fa9d391b47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돼</a:t>
            </a:r>
            <a:r>
              <a:rPr lang="en"/>
              <a:t>지 / 왜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a9d391b47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a9d391b47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참</a:t>
            </a:r>
            <a:r>
              <a:rPr lang="en"/>
              <a:t>외 / 최고 / </a:t>
            </a:r>
            <a:r>
              <a:rPr lang="en"/>
              <a:t>왼손 &lt;&gt; 오른손</a:t>
            </a:r>
            <a:r>
              <a:rPr lang="en"/>
              <a:t> / 열쇠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fb0223dc49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fb0223dc49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가</a:t>
            </a:r>
            <a:r>
              <a:rPr lang="en"/>
              <a:t>위/ 바퀴/ 바위/ 귀/ 주사위/ 펭귄/ 다람쥐/ 쥐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fb0223dc49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fb0223dc49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의</a:t>
            </a:r>
            <a:r>
              <a:rPr lang="en"/>
              <a:t>자 / 의사 / 흰색 / 무늬/ 예의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980f65691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a980f65691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980f65691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a980f65691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a693581bb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a693581bb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ac0e92cfa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ac0e92cfa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support “받치</a:t>
            </a:r>
            <a:r>
              <a:rPr lang="en"/>
              <a:t>다”  받치 + ㅁ = noun (-ing/ -tion)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037dbaa550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037dbaa550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a22ce1811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a22ce1811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a22ce1811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a22ce1811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a22ce1811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a22ce1811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fb0223dc49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fb0223dc49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군</a:t>
            </a:r>
            <a:r>
              <a:rPr b="1" lang="en"/>
              <a:t>인</a:t>
            </a:r>
            <a:r>
              <a:rPr lang="en"/>
              <a:t> / 연어/ 어린이 / 단어 / 한옥 / 인어 / 문어 / 친구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a22ce1811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a22ce1811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fb0223dc49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fb0223dc49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잠자리 / </a:t>
            </a:r>
            <a:r>
              <a:rPr lang="en"/>
              <a:t>잠/ </a:t>
            </a:r>
            <a:r>
              <a:rPr lang="en"/>
              <a:t> 잠수</a:t>
            </a:r>
            <a:r>
              <a:rPr lang="en"/>
              <a:t>함 / 밤 / 밤: / 꿈 / 아침 / 점심/ 봄/ 여름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a22ce1811e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a22ce1811e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f3746d524a_2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f3746d524a_2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22ce181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22ce181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cb6a8193d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cb6a8193d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영</a:t>
            </a:r>
            <a:r>
              <a:rPr lang="en"/>
              <a:t>어 / 수영 / 용기 / 용 / 양 / </a:t>
            </a:r>
            <a:r>
              <a:rPr b="1" lang="en"/>
              <a:t>영양 / 응용 / 인공지능</a:t>
            </a:r>
            <a:r>
              <a:rPr lang="en"/>
              <a:t> / 사랑 / 은행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a22ce1811e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a22ce1811e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f3746d524a_2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f3746d524a_2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cb6a8193d7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cb6a8193d7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얼</a:t>
            </a:r>
            <a:r>
              <a:rPr lang="en"/>
              <a:t>음 / </a:t>
            </a:r>
            <a:r>
              <a:rPr b="1" lang="en"/>
              <a:t>할아버지 / 할머니</a:t>
            </a:r>
            <a:r>
              <a:rPr lang="en"/>
              <a:t> / 팔 / 걸음 / </a:t>
            </a:r>
            <a:r>
              <a:rPr b="1" lang="en"/>
              <a:t>귀걸이 </a:t>
            </a:r>
            <a:r>
              <a:rPr lang="en"/>
              <a:t>/ 알쏭달쏭 / 알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a22ce1811e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a22ce1811e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a22ce1811e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a22ce1811e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a22ce1811e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a22ce1811e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f38ab8a09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f38ab8a09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f38ab8a09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f38ab8a09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cb6a8193d7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cb6a8193d7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손잡</a:t>
            </a:r>
            <a:r>
              <a:rPr lang="en"/>
              <a:t>이 / 입원 / 은행잎 / 단풍잎 / 무릎 / 덮개 / 갑자기 / 옆구리 / 옆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b6aaddd0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b6aaddd0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a22ce1811e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a22ce1811e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cb6a8193d7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cb6a8193d7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국</a:t>
            </a:r>
            <a:r>
              <a:rPr lang="en"/>
              <a:t>어, 악어, 거북이, 떡볶이, 깎다, 섞다, 태극기, 삼각형, 부엌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a22ce1811e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a22ce1811e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f38ab8a091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f38ab8a09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a22ce1811e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a22ce1811e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f38ab8a091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f38ab8a09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cb6a8193d7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cb6a8193d7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햇</a:t>
            </a:r>
            <a:r>
              <a:rPr lang="en"/>
              <a:t>빛, 햇볕, 옷, 곶감, 낮잠, 벚꽃, 밥솥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f38ab8a091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f38ab8a091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a22ce1811e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a22ce1811e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f38ab8a091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f38ab8a091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980f6569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980f6569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https://youtu.be/yMqL1iWfku4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a980f65691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a980f6569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980f65691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a980f65691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fb0223dc4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fb0223dc4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따개</a:t>
            </a:r>
            <a:r>
              <a:rPr lang="en"/>
              <a:t>비 / 꼬마 / 토끼 / 토마토 / 기차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아빠 / 이쑤시개 / 카메라 / 대파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a980f65691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a980f65691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462024" y="4889700"/>
            <a:ext cx="548700" cy="2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62024" y="4889700"/>
            <a:ext cx="548700" cy="2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62024" y="4889700"/>
            <a:ext cx="548700" cy="2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62024" y="4889700"/>
            <a:ext cx="548700" cy="2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202122"/>
                </a:solidFill>
                <a:highlight>
                  <a:srgbClr val="FFFFFF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3400"/>
              <a:buNone/>
              <a:defRPr sz="3400"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381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  <a:defRPr sz="2000">
                <a:solidFill>
                  <a:srgbClr val="000000"/>
                </a:solidFill>
              </a:defRPr>
            </a:lvl1pPr>
            <a:lvl2pPr indent="-3302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2pPr>
            <a:lvl3pPr indent="-3302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3pPr>
            <a:lvl4pPr indent="-3302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4pPr>
            <a:lvl5pPr indent="-3302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5pPr>
            <a:lvl6pPr indent="-3302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6pPr>
            <a:lvl7pPr indent="-3302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7pPr>
            <a:lvl8pPr indent="-3302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>
                <a:solidFill>
                  <a:srgbClr val="000000"/>
                </a:solidFill>
              </a:defRPr>
            </a:lvl8pPr>
            <a:lvl9pPr indent="-3302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600"/>
              <a:buChar char="■"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62024" y="4889700"/>
            <a:ext cx="548700" cy="2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62024" y="4889700"/>
            <a:ext cx="548700" cy="2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62024" y="4889700"/>
            <a:ext cx="548700" cy="2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62024" y="4889700"/>
            <a:ext cx="548700" cy="2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62024" y="4889700"/>
            <a:ext cx="548700" cy="2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62024" y="4889700"/>
            <a:ext cx="548700" cy="2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62024" y="4889700"/>
            <a:ext cx="548700" cy="2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2024" y="4889700"/>
            <a:ext cx="5487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8901787" y="4912348"/>
            <a:ext cx="249300" cy="2661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1"/>
          <p:cNvSpPr/>
          <p:nvPr/>
        </p:nvSpPr>
        <p:spPr>
          <a:xfrm>
            <a:off x="8652639" y="4912348"/>
            <a:ext cx="249300" cy="26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8402021" y="4912348"/>
            <a:ext cx="249300" cy="266100"/>
          </a:xfrm>
          <a:prstGeom prst="rect">
            <a:avLst/>
          </a:prstGeom>
          <a:solidFill>
            <a:srgbClr val="0C0C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-10563" y="4912350"/>
            <a:ext cx="8412600" cy="266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1">
            <a:alphaModFix/>
          </a:blip>
          <a:srcRect b="8134" l="0" r="0" t="84992"/>
          <a:stretch/>
        </p:blipFill>
        <p:spPr>
          <a:xfrm>
            <a:off x="10300" y="-43225"/>
            <a:ext cx="9144000" cy="4190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mote.fyi/krm57es" TargetMode="External"/><Relationship Id="rId4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hyperlink" Target="https://mote.fyi/kcnxk54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hyperlink" Target="https://mote.fyi/byvzru9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Relationship Id="rId4" Type="http://schemas.openxmlformats.org/officeDocument/2006/relationships/image" Target="../media/image25.png"/><Relationship Id="rId5" Type="http://schemas.openxmlformats.org/officeDocument/2006/relationships/hyperlink" Target="https://mote.fyi/689x8h7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Relationship Id="rId5" Type="http://schemas.openxmlformats.org/officeDocument/2006/relationships/hyperlink" Target="https://mote.fyi/3zpcmn5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hyperlink" Target="https://mote.fyi/v9e4p4f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hyperlink" Target="https://mote.fyi/9gtg2ht" TargetMode="External"/><Relationship Id="rId5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hyperlink" Target="https://mote.fyi/am76kqg" TargetMode="External"/><Relationship Id="rId5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Relationship Id="rId5" Type="http://schemas.openxmlformats.org/officeDocument/2006/relationships/image" Target="../media/image32.png"/><Relationship Id="rId6" Type="http://schemas.openxmlformats.org/officeDocument/2006/relationships/image" Target="../media/image42.png"/><Relationship Id="rId7" Type="http://schemas.openxmlformats.org/officeDocument/2006/relationships/image" Target="../media/image33.png"/><Relationship Id="rId8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38.png"/><Relationship Id="rId7" Type="http://schemas.openxmlformats.org/officeDocument/2006/relationships/image" Target="../media/image37.png"/><Relationship Id="rId8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0.png"/><Relationship Id="rId4" Type="http://schemas.openxmlformats.org/officeDocument/2006/relationships/image" Target="../media/image62.png"/><Relationship Id="rId5" Type="http://schemas.openxmlformats.org/officeDocument/2006/relationships/image" Target="../media/image49.png"/><Relationship Id="rId6" Type="http://schemas.openxmlformats.org/officeDocument/2006/relationships/image" Target="../media/image48.png"/><Relationship Id="rId7" Type="http://schemas.openxmlformats.org/officeDocument/2006/relationships/image" Target="../media/image52.png"/><Relationship Id="rId8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7.png"/><Relationship Id="rId4" Type="http://schemas.openxmlformats.org/officeDocument/2006/relationships/image" Target="../media/image54.png"/><Relationship Id="rId5" Type="http://schemas.openxmlformats.org/officeDocument/2006/relationships/image" Target="../media/image53.png"/><Relationship Id="rId6" Type="http://schemas.openxmlformats.org/officeDocument/2006/relationships/image" Target="../media/image6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1.png"/><Relationship Id="rId4" Type="http://schemas.openxmlformats.org/officeDocument/2006/relationships/image" Target="../media/image58.png"/><Relationship Id="rId5" Type="http://schemas.openxmlformats.org/officeDocument/2006/relationships/image" Target="../media/image55.png"/><Relationship Id="rId6" Type="http://schemas.openxmlformats.org/officeDocument/2006/relationships/image" Target="../media/image57.png"/></Relationships>
</file>

<file path=ppt/slides/_rels/slide25.xml.rels><?xml version="1.0" encoding="UTF-8" standalone="yes"?><Relationships xmlns="http://schemas.openxmlformats.org/package/2006/relationships"><Relationship Id="rId10" Type="http://schemas.openxmlformats.org/officeDocument/2006/relationships/hyperlink" Target="https://mote.fyi/2hh4qyf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6.png"/><Relationship Id="rId4" Type="http://schemas.openxmlformats.org/officeDocument/2006/relationships/image" Target="../media/image63.png"/><Relationship Id="rId9" Type="http://schemas.openxmlformats.org/officeDocument/2006/relationships/image" Target="../media/image61.png"/><Relationship Id="rId5" Type="http://schemas.openxmlformats.org/officeDocument/2006/relationships/image" Target="../media/image60.png"/><Relationship Id="rId6" Type="http://schemas.openxmlformats.org/officeDocument/2006/relationships/image" Target="../media/image67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79.png"/><Relationship Id="rId10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6.png"/><Relationship Id="rId4" Type="http://schemas.openxmlformats.org/officeDocument/2006/relationships/image" Target="../media/image69.png"/><Relationship Id="rId9" Type="http://schemas.openxmlformats.org/officeDocument/2006/relationships/image" Target="../media/image76.png"/><Relationship Id="rId5" Type="http://schemas.openxmlformats.org/officeDocument/2006/relationships/image" Target="../media/image5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3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75.png"/><Relationship Id="rId10" Type="http://schemas.openxmlformats.org/officeDocument/2006/relationships/image" Target="../media/image74.png"/><Relationship Id="rId13" Type="http://schemas.openxmlformats.org/officeDocument/2006/relationships/image" Target="../media/image82.png"/><Relationship Id="rId1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2.png"/><Relationship Id="rId4" Type="http://schemas.openxmlformats.org/officeDocument/2006/relationships/hyperlink" Target="https://mote.fyi/dhkkj37" TargetMode="External"/><Relationship Id="rId9" Type="http://schemas.openxmlformats.org/officeDocument/2006/relationships/image" Target="../media/image86.png"/><Relationship Id="rId5" Type="http://schemas.openxmlformats.org/officeDocument/2006/relationships/image" Target="../media/image84.png"/><Relationship Id="rId6" Type="http://schemas.openxmlformats.org/officeDocument/2006/relationships/image" Target="../media/image78.png"/><Relationship Id="rId7" Type="http://schemas.openxmlformats.org/officeDocument/2006/relationships/image" Target="../media/image87.png"/><Relationship Id="rId8" Type="http://schemas.openxmlformats.org/officeDocument/2006/relationships/image" Target="../media/image81.png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89.png"/><Relationship Id="rId10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5.png"/><Relationship Id="rId4" Type="http://schemas.openxmlformats.org/officeDocument/2006/relationships/image" Target="../media/image69.png"/><Relationship Id="rId9" Type="http://schemas.openxmlformats.org/officeDocument/2006/relationships/image" Target="../media/image80.png"/><Relationship Id="rId5" Type="http://schemas.openxmlformats.org/officeDocument/2006/relationships/image" Target="../media/image59.png"/><Relationship Id="rId6" Type="http://schemas.openxmlformats.org/officeDocument/2006/relationships/image" Target="../media/image71.png"/><Relationship Id="rId7" Type="http://schemas.openxmlformats.org/officeDocument/2006/relationships/image" Target="../media/image73.png"/><Relationship Id="rId8" Type="http://schemas.openxmlformats.org/officeDocument/2006/relationships/image" Target="../media/image8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7.png"/><Relationship Id="rId10" Type="http://schemas.openxmlformats.org/officeDocument/2006/relationships/image" Target="../media/image100.png"/><Relationship Id="rId13" Type="http://schemas.openxmlformats.org/officeDocument/2006/relationships/image" Target="../media/image102.png"/><Relationship Id="rId1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5.png"/><Relationship Id="rId4" Type="http://schemas.openxmlformats.org/officeDocument/2006/relationships/image" Target="../media/image90.png"/><Relationship Id="rId9" Type="http://schemas.openxmlformats.org/officeDocument/2006/relationships/image" Target="../media/image96.png"/><Relationship Id="rId5" Type="http://schemas.openxmlformats.org/officeDocument/2006/relationships/hyperlink" Target="https://mote.fyi/nzd2g6f" TargetMode="External"/><Relationship Id="rId6" Type="http://schemas.openxmlformats.org/officeDocument/2006/relationships/image" Target="../media/image97.png"/><Relationship Id="rId7" Type="http://schemas.openxmlformats.org/officeDocument/2006/relationships/image" Target="../media/image93.png"/><Relationship Id="rId8" Type="http://schemas.openxmlformats.org/officeDocument/2006/relationships/image" Target="../media/image101.png"/></Relationships>
</file>

<file path=ppt/slides/_rels/slide31.xml.rels><?xml version="1.0" encoding="UTF-8" standalone="yes"?><Relationships xmlns="http://schemas.openxmlformats.org/package/2006/relationships"><Relationship Id="rId11" Type="http://schemas.openxmlformats.org/officeDocument/2006/relationships/image" Target="../media/image99.png"/><Relationship Id="rId10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9.png"/><Relationship Id="rId4" Type="http://schemas.openxmlformats.org/officeDocument/2006/relationships/image" Target="../media/image73.png"/><Relationship Id="rId9" Type="http://schemas.openxmlformats.org/officeDocument/2006/relationships/image" Target="../media/image106.png"/><Relationship Id="rId5" Type="http://schemas.openxmlformats.org/officeDocument/2006/relationships/image" Target="../media/image103.png"/><Relationship Id="rId6" Type="http://schemas.openxmlformats.org/officeDocument/2006/relationships/image" Target="../media/image105.png"/><Relationship Id="rId7" Type="http://schemas.openxmlformats.org/officeDocument/2006/relationships/image" Target="../media/image104.png"/><Relationship Id="rId8" Type="http://schemas.openxmlformats.org/officeDocument/2006/relationships/image" Target="../media/image9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8.png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6.png"/><Relationship Id="rId10" Type="http://schemas.openxmlformats.org/officeDocument/2006/relationships/image" Target="../media/image118.png"/><Relationship Id="rId12" Type="http://schemas.openxmlformats.org/officeDocument/2006/relationships/image" Target="../media/image1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1.png"/><Relationship Id="rId4" Type="http://schemas.openxmlformats.org/officeDocument/2006/relationships/hyperlink" Target="https://mote.fyi/fsdsenv" TargetMode="External"/><Relationship Id="rId9" Type="http://schemas.openxmlformats.org/officeDocument/2006/relationships/image" Target="../media/image120.png"/><Relationship Id="rId5" Type="http://schemas.openxmlformats.org/officeDocument/2006/relationships/image" Target="../media/image109.png"/><Relationship Id="rId6" Type="http://schemas.openxmlformats.org/officeDocument/2006/relationships/image" Target="../media/image112.png"/><Relationship Id="rId7" Type="http://schemas.openxmlformats.org/officeDocument/2006/relationships/image" Target="../media/image110.png"/><Relationship Id="rId8" Type="http://schemas.openxmlformats.org/officeDocument/2006/relationships/image" Target="../media/image1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7.png"/></Relationships>
</file>

<file path=ppt/slides/_rels/slide3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6.png"/><Relationship Id="rId10" Type="http://schemas.openxmlformats.org/officeDocument/2006/relationships/image" Target="../media/image1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9.png"/><Relationship Id="rId4" Type="http://schemas.openxmlformats.org/officeDocument/2006/relationships/image" Target="../media/image115.png"/><Relationship Id="rId9" Type="http://schemas.openxmlformats.org/officeDocument/2006/relationships/image" Target="../media/image125.png"/><Relationship Id="rId5" Type="http://schemas.openxmlformats.org/officeDocument/2006/relationships/image" Target="../media/image117.png"/><Relationship Id="rId6" Type="http://schemas.openxmlformats.org/officeDocument/2006/relationships/image" Target="../media/image168.png"/><Relationship Id="rId7" Type="http://schemas.openxmlformats.org/officeDocument/2006/relationships/image" Target="../media/image124.png"/><Relationship Id="rId8" Type="http://schemas.openxmlformats.org/officeDocument/2006/relationships/image" Target="../media/image12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32.png"/></Relationships>
</file>

<file path=ppt/slides/_rels/slide3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6.png"/><Relationship Id="rId10" Type="http://schemas.openxmlformats.org/officeDocument/2006/relationships/image" Target="../media/image13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mote.fyi/cxufejg" TargetMode="External"/><Relationship Id="rId4" Type="http://schemas.openxmlformats.org/officeDocument/2006/relationships/image" Target="../media/image128.png"/><Relationship Id="rId9" Type="http://schemas.openxmlformats.org/officeDocument/2006/relationships/image" Target="../media/image134.png"/><Relationship Id="rId5" Type="http://schemas.openxmlformats.org/officeDocument/2006/relationships/image" Target="../media/image133.png"/><Relationship Id="rId6" Type="http://schemas.openxmlformats.org/officeDocument/2006/relationships/image" Target="../media/image135.png"/><Relationship Id="rId7" Type="http://schemas.openxmlformats.org/officeDocument/2006/relationships/image" Target="../media/image129.png"/><Relationship Id="rId8" Type="http://schemas.openxmlformats.org/officeDocument/2006/relationships/image" Target="../media/image1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hyperlink" Target="https://mote.fyi/9d2djcw" TargetMode="External"/><Relationship Id="rId5" Type="http://schemas.openxmlformats.org/officeDocument/2006/relationships/hyperlink" Target="https://mote.fyi/3v5mnu4" TargetMode="External"/><Relationship Id="rId6" Type="http://schemas.openxmlformats.org/officeDocument/2006/relationships/hyperlink" Target="https://mote.fyi/3v5mnu4" TargetMode="External"/></Relationships>
</file>

<file path=ppt/slides/_rels/slide4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5.png"/><Relationship Id="rId10" Type="http://schemas.openxmlformats.org/officeDocument/2006/relationships/image" Target="../media/image143.png"/><Relationship Id="rId12" Type="http://schemas.openxmlformats.org/officeDocument/2006/relationships/image" Target="../media/image14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40.png"/><Relationship Id="rId4" Type="http://schemas.openxmlformats.org/officeDocument/2006/relationships/image" Target="../media/image131.png"/><Relationship Id="rId9" Type="http://schemas.openxmlformats.org/officeDocument/2006/relationships/image" Target="../media/image142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44.png"/><Relationship Id="rId8" Type="http://schemas.openxmlformats.org/officeDocument/2006/relationships/image" Target="../media/image130.png"/></Relationships>
</file>

<file path=ppt/slides/_rels/slide4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6.png"/><Relationship Id="rId10" Type="http://schemas.openxmlformats.org/officeDocument/2006/relationships/image" Target="../media/image147.png"/><Relationship Id="rId13" Type="http://schemas.openxmlformats.org/officeDocument/2006/relationships/image" Target="../media/image161.png"/><Relationship Id="rId12" Type="http://schemas.openxmlformats.org/officeDocument/2006/relationships/image" Target="../media/image15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50.png"/><Relationship Id="rId4" Type="http://schemas.openxmlformats.org/officeDocument/2006/relationships/image" Target="../media/image152.png"/><Relationship Id="rId9" Type="http://schemas.openxmlformats.org/officeDocument/2006/relationships/image" Target="../media/image162.png"/><Relationship Id="rId5" Type="http://schemas.openxmlformats.org/officeDocument/2006/relationships/image" Target="../media/image148.png"/><Relationship Id="rId6" Type="http://schemas.openxmlformats.org/officeDocument/2006/relationships/hyperlink" Target="https://mote.fyi/vn7tbgy" TargetMode="External"/><Relationship Id="rId7" Type="http://schemas.openxmlformats.org/officeDocument/2006/relationships/image" Target="../media/image153.png"/><Relationship Id="rId8" Type="http://schemas.openxmlformats.org/officeDocument/2006/relationships/image" Target="../media/image149.png"/></Relationships>
</file>

<file path=ppt/slides/_rels/slide42.xml.rels><?xml version="1.0" encoding="UTF-8" standalone="yes"?><Relationships xmlns="http://schemas.openxmlformats.org/package/2006/relationships"><Relationship Id="rId10" Type="http://schemas.openxmlformats.org/officeDocument/2006/relationships/image" Target="../media/image16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4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Relationship Id="rId5" Type="http://schemas.openxmlformats.org/officeDocument/2006/relationships/image" Target="../media/image157.png"/><Relationship Id="rId6" Type="http://schemas.openxmlformats.org/officeDocument/2006/relationships/image" Target="../media/image163.png"/><Relationship Id="rId7" Type="http://schemas.openxmlformats.org/officeDocument/2006/relationships/image" Target="../media/image151.png"/><Relationship Id="rId8" Type="http://schemas.openxmlformats.org/officeDocument/2006/relationships/image" Target="../media/image16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6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7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6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mote.fyi/6v9nbjy" TargetMode="External"/><Relationship Id="rId4" Type="http://schemas.openxmlformats.org/officeDocument/2006/relationships/image" Target="../media/image169.png"/><Relationship Id="rId9" Type="http://schemas.openxmlformats.org/officeDocument/2006/relationships/image" Target="../media/image175.png"/><Relationship Id="rId5" Type="http://schemas.openxmlformats.org/officeDocument/2006/relationships/image" Target="../media/image170.png"/><Relationship Id="rId6" Type="http://schemas.openxmlformats.org/officeDocument/2006/relationships/image" Target="../media/image173.png"/><Relationship Id="rId7" Type="http://schemas.openxmlformats.org/officeDocument/2006/relationships/image" Target="../media/image174.png"/><Relationship Id="rId8" Type="http://schemas.openxmlformats.org/officeDocument/2006/relationships/image" Target="../media/image17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hyperlink" Target="https://mote.fyi/abp2y4h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Relationship Id="rId7" Type="http://schemas.openxmlformats.org/officeDocument/2006/relationships/image" Target="../media/image8.png"/><Relationship Id="rId8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9" Type="http://schemas.openxmlformats.org/officeDocument/2006/relationships/image" Target="../media/image4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Relationship Id="rId7" Type="http://schemas.openxmlformats.org/officeDocument/2006/relationships/image" Target="../media/image19.png"/><Relationship Id="rId8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23.png"/><Relationship Id="rId12" Type="http://schemas.openxmlformats.org/officeDocument/2006/relationships/hyperlink" Target="https://mote.fyi/zfhtdzm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Relationship Id="rId9" Type="http://schemas.openxmlformats.org/officeDocument/2006/relationships/image" Target="../media/image21.png"/><Relationship Id="rId5" Type="http://schemas.openxmlformats.org/officeDocument/2006/relationships/image" Target="../media/image11.png"/><Relationship Id="rId6" Type="http://schemas.openxmlformats.org/officeDocument/2006/relationships/image" Target="../media/image9.png"/><Relationship Id="rId7" Type="http://schemas.openxmlformats.org/officeDocument/2006/relationships/image" Target="../media/image5.png"/><Relationship Id="rId8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hyperlink" Target="https://mote.fyi/mwt4k3v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한</a:t>
            </a:r>
            <a:r>
              <a:rPr b="1" lang="en"/>
              <a:t>글 시작하기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333333"/>
                </a:solidFill>
                <a:highlight>
                  <a:srgbClr val="FFFFFF"/>
                </a:highlight>
              </a:rPr>
              <a:t>Getting Started with Hangul Study</a:t>
            </a:r>
            <a:endParaRPr sz="6100"/>
          </a:p>
        </p:txBody>
      </p:sp>
      <p:sp>
        <p:nvSpPr>
          <p:cNvPr id="60" name="Google Shape;60;p13"/>
          <p:cNvSpPr txBox="1"/>
          <p:nvPr/>
        </p:nvSpPr>
        <p:spPr>
          <a:xfrm>
            <a:off x="1077525" y="2525450"/>
            <a:ext cx="7248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C0CAF"/>
                </a:solidFill>
                <a:latin typeface="Jua"/>
                <a:ea typeface="Jua"/>
                <a:cs typeface="Jua"/>
                <a:sym typeface="Jua"/>
              </a:rPr>
              <a:t>거센소리/된소리 - 이중모음</a:t>
            </a:r>
            <a:endParaRPr sz="4800">
              <a:solidFill>
                <a:srgbClr val="0C0CAF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C0CAF"/>
                </a:solidFill>
                <a:latin typeface="Jua"/>
                <a:ea typeface="Jua"/>
                <a:cs typeface="Jua"/>
                <a:sym typeface="Jua"/>
              </a:rPr>
              <a:t>받침</a:t>
            </a:r>
            <a:endParaRPr sz="4800">
              <a:solidFill>
                <a:srgbClr val="0C0CAF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/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모음</a:t>
            </a:r>
            <a:r>
              <a:rPr lang="en"/>
              <a:t>자 ‘ㅘ = ㅗ + ㅏ'</a:t>
            </a:r>
            <a:endParaRPr/>
          </a:p>
        </p:txBody>
      </p:sp>
      <p:sp>
        <p:nvSpPr>
          <p:cNvPr id="200" name="Google Shape;200;p22"/>
          <p:cNvSpPr txBox="1"/>
          <p:nvPr>
            <p:ph idx="1" type="body"/>
          </p:nvPr>
        </p:nvSpPr>
        <p:spPr>
          <a:xfrm>
            <a:off x="311700" y="1381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Plant pot   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Apple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Fire </a:t>
            </a:r>
            <a:r>
              <a:rPr lang="en"/>
              <a:t>extinguisher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Painter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Snacks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Telephone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Library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2"/>
          <p:cNvSpPr txBox="1"/>
          <p:nvPr/>
        </p:nvSpPr>
        <p:spPr>
          <a:xfrm>
            <a:off x="6063050" y="4514575"/>
            <a:ext cx="269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Listen:</a:t>
            </a:r>
            <a:r>
              <a:rPr lang="en"/>
              <a:t> </a:t>
            </a:r>
            <a:r>
              <a:rPr lang="en">
                <a:uFill>
                  <a:noFill/>
                </a:uFill>
                <a:hlinkClick r:id="rId3"/>
              </a:rPr>
              <a:t>https://mote.fyi/krm57es</a:t>
            </a:r>
            <a:r>
              <a:rPr lang="en"/>
              <a:t>   </a:t>
            </a:r>
            <a:endParaRPr/>
          </a:p>
        </p:txBody>
      </p:sp>
      <p:pic>
        <p:nvPicPr>
          <p:cNvPr id="202" name="Google Shape;202;p22"/>
          <p:cNvPicPr preferRelativeResize="0"/>
          <p:nvPr/>
        </p:nvPicPr>
        <p:blipFill rotWithShape="1">
          <a:blip r:embed="rId4">
            <a:alphaModFix/>
          </a:blip>
          <a:srcRect b="0" l="0" r="0" t="51088"/>
          <a:stretch/>
        </p:blipFill>
        <p:spPr>
          <a:xfrm>
            <a:off x="4668950" y="568650"/>
            <a:ext cx="1394107" cy="13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2"/>
          <p:cNvPicPr preferRelativeResize="0"/>
          <p:nvPr/>
        </p:nvPicPr>
        <p:blipFill rotWithShape="1">
          <a:blip r:embed="rId4">
            <a:alphaModFix/>
          </a:blip>
          <a:srcRect b="51088" l="0" r="0" t="0"/>
          <a:stretch/>
        </p:blipFill>
        <p:spPr>
          <a:xfrm>
            <a:off x="6137270" y="568650"/>
            <a:ext cx="1394107" cy="135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/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모음자 ‘ㅝ = </a:t>
            </a:r>
            <a:r>
              <a:rPr lang="en"/>
              <a:t>ㅜ + ㅓ</a:t>
            </a:r>
            <a:r>
              <a:rPr lang="en"/>
              <a:t>'</a:t>
            </a:r>
            <a:endParaRPr/>
          </a:p>
        </p:txBody>
      </p:sp>
      <p:sp>
        <p:nvSpPr>
          <p:cNvPr id="209" name="Google Shape;209;p23"/>
          <p:cNvSpPr txBox="1"/>
          <p:nvPr>
            <p:ph idx="1" type="body"/>
          </p:nvPr>
        </p:nvSpPr>
        <p:spPr>
          <a:xfrm>
            <a:off x="311700" y="1381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 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Cheering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Monkey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Boxing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Taekwondo  </a:t>
            </a:r>
            <a:r>
              <a:rPr lang="en"/>
              <a:t> 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Park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Zoo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2825" y="568649"/>
            <a:ext cx="1341162" cy="13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1151" y="573192"/>
            <a:ext cx="1350224" cy="1341138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3"/>
          <p:cNvSpPr txBox="1"/>
          <p:nvPr/>
        </p:nvSpPr>
        <p:spPr>
          <a:xfrm>
            <a:off x="6063050" y="4514575"/>
            <a:ext cx="269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Listen: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https://mote.fyi/kcnxk54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/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모음자 ‘</a:t>
            </a:r>
            <a:r>
              <a:rPr lang="en"/>
              <a:t>ㅐ= ㅣ+ ㅏ' </a:t>
            </a:r>
            <a:r>
              <a:rPr b="0" lang="en" sz="1800"/>
              <a:t>[as in bl</a:t>
            </a:r>
            <a:r>
              <a:rPr lang="en" sz="1800"/>
              <a:t>a</a:t>
            </a:r>
            <a:r>
              <a:rPr b="0" lang="en" sz="1800"/>
              <a:t>ck/ </a:t>
            </a:r>
            <a:r>
              <a:rPr lang="en" sz="1800"/>
              <a:t>a</a:t>
            </a:r>
            <a:r>
              <a:rPr b="0" lang="en" sz="1800"/>
              <a:t>nt]</a:t>
            </a:r>
            <a:endParaRPr b="0" sz="1800"/>
          </a:p>
        </p:txBody>
      </p:sp>
      <p:sp>
        <p:nvSpPr>
          <p:cNvPr id="218" name="Google Shape;218;p24"/>
          <p:cNvSpPr txBox="1"/>
          <p:nvPr>
            <p:ph idx="1" type="body"/>
          </p:nvPr>
        </p:nvSpPr>
        <p:spPr>
          <a:xfrm>
            <a:off x="311700" y="1381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Pear / belly / boat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Shrimp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Frog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Dog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Sand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Rainbow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singing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5000" y="573200"/>
            <a:ext cx="1341150" cy="1229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6800" y="855143"/>
            <a:ext cx="876925" cy="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6800" y="1108218"/>
            <a:ext cx="876925" cy="314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" name="Google Shape;222;p24"/>
          <p:cNvCxnSpPr/>
          <p:nvPr/>
        </p:nvCxnSpPr>
        <p:spPr>
          <a:xfrm>
            <a:off x="7350950" y="936043"/>
            <a:ext cx="0" cy="40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23" name="Google Shape;223;p24"/>
          <p:cNvSpPr txBox="1"/>
          <p:nvPr/>
        </p:nvSpPr>
        <p:spPr>
          <a:xfrm>
            <a:off x="7504175" y="1481875"/>
            <a:ext cx="134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Tongue: down</a:t>
            </a:r>
            <a:endParaRPr/>
          </a:p>
        </p:txBody>
      </p:sp>
      <p:sp>
        <p:nvSpPr>
          <p:cNvPr id="224" name="Google Shape;224;p24"/>
          <p:cNvSpPr txBox="1"/>
          <p:nvPr/>
        </p:nvSpPr>
        <p:spPr>
          <a:xfrm>
            <a:off x="6063050" y="4514575"/>
            <a:ext cx="269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Listen: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https://mote.fyi/byvzru9</a:t>
            </a:r>
            <a:r>
              <a:rPr lang="en"/>
              <a:t> 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975" y="573200"/>
            <a:ext cx="1341300" cy="123366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5"/>
          <p:cNvSpPr txBox="1"/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모음자 ‘</a:t>
            </a:r>
            <a:r>
              <a:rPr lang="en"/>
              <a:t>ㅔ = ㅣ + ㅓ</a:t>
            </a:r>
            <a:r>
              <a:rPr lang="en"/>
              <a:t>' </a:t>
            </a:r>
            <a:r>
              <a:rPr b="0" lang="en"/>
              <a:t>[as in r</a:t>
            </a:r>
            <a:r>
              <a:rPr lang="en"/>
              <a:t>e</a:t>
            </a:r>
            <a:r>
              <a:rPr b="0" lang="en"/>
              <a:t>d]</a:t>
            </a:r>
            <a:endParaRPr b="0"/>
          </a:p>
        </p:txBody>
      </p:sp>
      <p:sp>
        <p:nvSpPr>
          <p:cNvPr id="231" name="Google Shape;231;p25"/>
          <p:cNvSpPr txBox="1"/>
          <p:nvPr>
            <p:ph idx="1" type="body"/>
          </p:nvPr>
        </p:nvSpPr>
        <p:spPr>
          <a:xfrm>
            <a:off x="311700" y="1381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Swing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Crab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Store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Pillow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Trash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lemon</a:t>
            </a:r>
            <a:endParaRPr/>
          </a:p>
        </p:txBody>
      </p:sp>
      <p:sp>
        <p:nvSpPr>
          <p:cNvPr id="232" name="Google Shape;232;p25"/>
          <p:cNvSpPr txBox="1"/>
          <p:nvPr/>
        </p:nvSpPr>
        <p:spPr>
          <a:xfrm>
            <a:off x="4135475" y="990800"/>
            <a:ext cx="308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6800" y="982818"/>
            <a:ext cx="876925" cy="314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4" name="Google Shape;234;p25"/>
          <p:cNvCxnSpPr/>
          <p:nvPr/>
        </p:nvCxnSpPr>
        <p:spPr>
          <a:xfrm>
            <a:off x="7350950" y="936043"/>
            <a:ext cx="0" cy="40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35" name="Google Shape;235;p25"/>
          <p:cNvSpPr txBox="1"/>
          <p:nvPr/>
        </p:nvSpPr>
        <p:spPr>
          <a:xfrm>
            <a:off x="7504175" y="1481875"/>
            <a:ext cx="1550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Tongue: in between upper teeth and bottom </a:t>
            </a:r>
            <a:r>
              <a:rPr lang="en"/>
              <a:t>teeth</a:t>
            </a:r>
            <a:endParaRPr/>
          </a:p>
        </p:txBody>
      </p:sp>
      <p:sp>
        <p:nvSpPr>
          <p:cNvPr id="236" name="Google Shape;236;p25"/>
          <p:cNvSpPr txBox="1"/>
          <p:nvPr/>
        </p:nvSpPr>
        <p:spPr>
          <a:xfrm>
            <a:off x="6063050" y="4514575"/>
            <a:ext cx="269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Listen: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https://mote.fyi/689x8h7</a:t>
            </a:r>
            <a:r>
              <a:rPr lang="en"/>
              <a:t> </a:t>
            </a:r>
            <a:r>
              <a:rPr lang="en"/>
              <a:t> 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"/>
          <p:cNvSpPr txBox="1"/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모음자 ‘ㅙ = ㅗ + ㅐ' </a:t>
            </a:r>
            <a:endParaRPr b="0"/>
          </a:p>
        </p:txBody>
      </p:sp>
      <p:sp>
        <p:nvSpPr>
          <p:cNvPr id="242" name="Google Shape;242;p26"/>
          <p:cNvSpPr txBox="1"/>
          <p:nvPr>
            <p:ph idx="1" type="body"/>
          </p:nvPr>
        </p:nvSpPr>
        <p:spPr>
          <a:xfrm>
            <a:off x="311700" y="1381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Pig 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Why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26"/>
          <p:cNvPicPr preferRelativeResize="0"/>
          <p:nvPr/>
        </p:nvPicPr>
        <p:blipFill rotWithShape="1">
          <a:blip r:embed="rId3">
            <a:alphaModFix/>
          </a:blip>
          <a:srcRect b="0" l="0" r="0" t="51088"/>
          <a:stretch/>
        </p:blipFill>
        <p:spPr>
          <a:xfrm>
            <a:off x="4668950" y="568650"/>
            <a:ext cx="1394107" cy="13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5000" y="573200"/>
            <a:ext cx="1472931" cy="13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6"/>
          <p:cNvSpPr txBox="1"/>
          <p:nvPr/>
        </p:nvSpPr>
        <p:spPr>
          <a:xfrm>
            <a:off x="6063050" y="4514575"/>
            <a:ext cx="269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Listen: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https://mote.fyi/3zpcmn5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7"/>
          <p:cNvSpPr txBox="1"/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모음자 ‘ㅚ = ㅗ + ㅣ' </a:t>
            </a:r>
            <a:endParaRPr b="0"/>
          </a:p>
        </p:txBody>
      </p:sp>
      <p:sp>
        <p:nvSpPr>
          <p:cNvPr id="251" name="Google Shape;251;p27"/>
          <p:cNvSpPr txBox="1"/>
          <p:nvPr>
            <p:ph idx="1" type="body"/>
          </p:nvPr>
        </p:nvSpPr>
        <p:spPr>
          <a:xfrm>
            <a:off x="311700" y="1381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Yellow asian melon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Number one (Great!) 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Left hand &lt;&gt; right hand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Key</a:t>
            </a:r>
            <a:endParaRPr/>
          </a:p>
        </p:txBody>
      </p:sp>
      <p:sp>
        <p:nvSpPr>
          <p:cNvPr id="252" name="Google Shape;252;p27"/>
          <p:cNvSpPr txBox="1"/>
          <p:nvPr/>
        </p:nvSpPr>
        <p:spPr>
          <a:xfrm>
            <a:off x="4135475" y="990800"/>
            <a:ext cx="308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3050" y="568650"/>
            <a:ext cx="1350200" cy="13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7"/>
          <p:cNvPicPr preferRelativeResize="0"/>
          <p:nvPr/>
        </p:nvPicPr>
        <p:blipFill rotWithShape="1">
          <a:blip r:embed="rId4">
            <a:alphaModFix/>
          </a:blip>
          <a:srcRect b="0" l="0" r="0" t="51088"/>
          <a:stretch/>
        </p:blipFill>
        <p:spPr>
          <a:xfrm>
            <a:off x="4668950" y="568650"/>
            <a:ext cx="1394107" cy="13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7"/>
          <p:cNvSpPr txBox="1"/>
          <p:nvPr/>
        </p:nvSpPr>
        <p:spPr>
          <a:xfrm>
            <a:off x="6063050" y="4514575"/>
            <a:ext cx="269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Listen: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https://mote.fyi/v9e4p4f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/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모음자 ‘ㅟ = ㅜ + ㅣ' </a:t>
            </a:r>
            <a:endParaRPr b="0"/>
          </a:p>
        </p:txBody>
      </p:sp>
      <p:sp>
        <p:nvSpPr>
          <p:cNvPr id="261" name="Google Shape;261;p28"/>
          <p:cNvSpPr txBox="1"/>
          <p:nvPr>
            <p:ph idx="1" type="body"/>
          </p:nvPr>
        </p:nvSpPr>
        <p:spPr>
          <a:xfrm>
            <a:off x="311700" y="1381075"/>
            <a:ext cx="189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cissors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Wheel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Rock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Ear 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Dice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Penguin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Squirrel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Mouse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8"/>
          <p:cNvSpPr txBox="1"/>
          <p:nvPr/>
        </p:nvSpPr>
        <p:spPr>
          <a:xfrm>
            <a:off x="4135475" y="990800"/>
            <a:ext cx="308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3050" y="568650"/>
            <a:ext cx="1350200" cy="13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8"/>
          <p:cNvSpPr txBox="1"/>
          <p:nvPr/>
        </p:nvSpPr>
        <p:spPr>
          <a:xfrm>
            <a:off x="6063050" y="4514575"/>
            <a:ext cx="269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Listen: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https://mote.fyi/9gtg2ht</a:t>
            </a:r>
            <a:r>
              <a:rPr lang="en"/>
              <a:t>  </a:t>
            </a:r>
            <a:endParaRPr/>
          </a:p>
        </p:txBody>
      </p:sp>
      <p:pic>
        <p:nvPicPr>
          <p:cNvPr id="265" name="Google Shape;26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2825" y="568649"/>
            <a:ext cx="1341162" cy="135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"/>
          <p:cNvSpPr txBox="1"/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모음자 ‘ㅢ = ㅡ + ㅣ' </a:t>
            </a:r>
            <a:endParaRPr b="0"/>
          </a:p>
        </p:txBody>
      </p:sp>
      <p:sp>
        <p:nvSpPr>
          <p:cNvPr id="271" name="Google Shape;271;p29"/>
          <p:cNvSpPr txBox="1"/>
          <p:nvPr>
            <p:ph idx="1" type="body"/>
          </p:nvPr>
        </p:nvSpPr>
        <p:spPr>
          <a:xfrm>
            <a:off x="311700" y="1381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Chair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Doctor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White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Pattern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/>
              <a:t>anners or etiquette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9"/>
          <p:cNvSpPr txBox="1"/>
          <p:nvPr/>
        </p:nvSpPr>
        <p:spPr>
          <a:xfrm>
            <a:off x="4135475" y="990800"/>
            <a:ext cx="308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3050" y="568650"/>
            <a:ext cx="1350200" cy="13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9"/>
          <p:cNvSpPr txBox="1"/>
          <p:nvPr/>
        </p:nvSpPr>
        <p:spPr>
          <a:xfrm>
            <a:off x="6063050" y="4514575"/>
            <a:ext cx="269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Listen: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https://mote.fyi/am76kqg</a:t>
            </a:r>
            <a:r>
              <a:rPr lang="en"/>
              <a:t> </a:t>
            </a:r>
            <a:r>
              <a:rPr lang="en"/>
              <a:t> </a:t>
            </a:r>
            <a:endParaRPr/>
          </a:p>
        </p:txBody>
      </p:sp>
      <p:pic>
        <p:nvPicPr>
          <p:cNvPr id="275" name="Google Shape;27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2850" y="568650"/>
            <a:ext cx="1350200" cy="135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/>
          <p:nvPr>
            <p:ph type="title"/>
          </p:nvPr>
        </p:nvSpPr>
        <p:spPr>
          <a:xfrm>
            <a:off x="382025" y="47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이중모음(diphthong) 에 대해 배워보자.</a:t>
            </a:r>
            <a:endParaRPr/>
          </a:p>
        </p:txBody>
      </p:sp>
      <p:pic>
        <p:nvPicPr>
          <p:cNvPr id="281" name="Google Shape;2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4850"/>
            <a:ext cx="180975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4750" y="1277211"/>
            <a:ext cx="4390001" cy="1316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4750" y="1204850"/>
            <a:ext cx="2407250" cy="15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201250"/>
            <a:ext cx="180975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62150" y="3053025"/>
            <a:ext cx="5119099" cy="153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21305" y="3053024"/>
            <a:ext cx="2522694" cy="165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/>
          <p:nvPr>
            <p:ph type="title"/>
          </p:nvPr>
        </p:nvSpPr>
        <p:spPr>
          <a:xfrm>
            <a:off x="382025" y="47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이중모음(diphthong) 에 대해 배워보자.</a:t>
            </a:r>
            <a:endParaRPr/>
          </a:p>
        </p:txBody>
      </p:sp>
      <p:pic>
        <p:nvPicPr>
          <p:cNvPr id="292" name="Google Shape;2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613" y="1126400"/>
            <a:ext cx="180975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4238" y="1126400"/>
            <a:ext cx="4335525" cy="129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9750" y="1126400"/>
            <a:ext cx="2191055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2013" y="3118350"/>
            <a:ext cx="1743075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22600" y="2985375"/>
            <a:ext cx="4498824" cy="134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21423" y="2939783"/>
            <a:ext cx="2191050" cy="1440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Your Goal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381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Review the Last Class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Consonants Level 2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경음 (Tense Sound, ㄲ, ㄸ, ㅃ, ㅆ,ㅉ)  격음(Aspiration, ㅋ, ㅌ,ㅍ,ㅊ)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Vowel Level 2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이중모음(Korean diphthong; Combination of two different vowels	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ㅑ,ㅕ,ㅛ,ㅠ,ㅙ,ㅝ,ㅘ..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2"/>
          <p:cNvSpPr txBox="1"/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받침 ‘Final Consonant.’ </a:t>
            </a:r>
            <a:endParaRPr/>
          </a:p>
        </p:txBody>
      </p:sp>
      <p:pic>
        <p:nvPicPr>
          <p:cNvPr id="303" name="Google Shape;303;p32"/>
          <p:cNvPicPr preferRelativeResize="0"/>
          <p:nvPr/>
        </p:nvPicPr>
        <p:blipFill rotWithShape="1">
          <a:blip r:embed="rId3">
            <a:alphaModFix/>
          </a:blip>
          <a:srcRect b="43946" l="57124" r="9805" t="23241"/>
          <a:stretch/>
        </p:blipFill>
        <p:spPr>
          <a:xfrm>
            <a:off x="763525" y="1677650"/>
            <a:ext cx="3023798" cy="1687724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2"/>
          <p:cNvSpPr txBox="1"/>
          <p:nvPr/>
        </p:nvSpPr>
        <p:spPr>
          <a:xfrm>
            <a:off x="4329800" y="1516850"/>
            <a:ext cx="45909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A consonant that is supported under vowel letters when writing Korean.</a:t>
            </a:r>
            <a:endParaRPr b="1" sz="2300"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This is the ending sound / closing sound.</a:t>
            </a:r>
            <a:endParaRPr b="1" sz="1900"/>
          </a:p>
        </p:txBody>
      </p:sp>
      <p:sp>
        <p:nvSpPr>
          <p:cNvPr id="305" name="Google Shape;305;p32"/>
          <p:cNvSpPr/>
          <p:nvPr/>
        </p:nvSpPr>
        <p:spPr>
          <a:xfrm>
            <a:off x="1115100" y="2400875"/>
            <a:ext cx="994500" cy="964500"/>
          </a:xfrm>
          <a:prstGeom prst="ellipse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3"/>
          <p:cNvSpPr txBox="1"/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자</a:t>
            </a:r>
            <a:r>
              <a:rPr lang="en"/>
              <a:t>음 Consonants  *(final consonant: 받침)</a:t>
            </a:r>
            <a:endParaRPr/>
          </a:p>
        </p:txBody>
      </p:sp>
      <p:sp>
        <p:nvSpPr>
          <p:cNvPr id="311" name="Google Shape;311;p33"/>
          <p:cNvSpPr txBox="1"/>
          <p:nvPr>
            <p:ph idx="1" type="body"/>
          </p:nvPr>
        </p:nvSpPr>
        <p:spPr>
          <a:xfrm>
            <a:off x="311700" y="1381075"/>
            <a:ext cx="250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9900FF"/>
                </a:solidFill>
                <a:latin typeface="Nanum Gothic"/>
                <a:ea typeface="Nanum Gothic"/>
                <a:cs typeface="Nanum Gothic"/>
                <a:sym typeface="Nanum Gothic"/>
              </a:rPr>
              <a:t>ㄱ</a:t>
            </a:r>
            <a:r>
              <a:rPr b="1" lang="en" sz="2300">
                <a:latin typeface="Nanum Gothic"/>
                <a:ea typeface="Nanum Gothic"/>
                <a:cs typeface="Nanum Gothic"/>
                <a:sym typeface="Nanum Gothic"/>
              </a:rPr>
              <a:t> 기</a:t>
            </a:r>
            <a:r>
              <a:rPr b="1" lang="en" sz="2300">
                <a:solidFill>
                  <a:srgbClr val="9900FF"/>
                </a:solidFill>
                <a:latin typeface="Nanum Gothic"/>
                <a:ea typeface="Nanum Gothic"/>
                <a:cs typeface="Nanum Gothic"/>
                <a:sym typeface="Nanum Gothic"/>
              </a:rPr>
              <a:t>역</a:t>
            </a:r>
            <a:r>
              <a:rPr b="1" lang="en" sz="2300">
                <a:latin typeface="Nanum Gothic"/>
                <a:ea typeface="Nanum Gothic"/>
                <a:cs typeface="Nanum Gothic"/>
                <a:sym typeface="Nanum Gothic"/>
              </a:rPr>
              <a:t> [giyu</a:t>
            </a:r>
            <a:r>
              <a:rPr b="1" lang="en" sz="2300">
                <a:solidFill>
                  <a:srgbClr val="9900FF"/>
                </a:solidFill>
                <a:latin typeface="Nanum Gothic"/>
                <a:ea typeface="Nanum Gothic"/>
                <a:cs typeface="Nanum Gothic"/>
                <a:sym typeface="Nanum Gothic"/>
              </a:rPr>
              <a:t>k</a:t>
            </a:r>
            <a:r>
              <a:rPr b="1" lang="en" sz="2300">
                <a:latin typeface="Nanum Gothic"/>
                <a:ea typeface="Nanum Gothic"/>
                <a:cs typeface="Nanum Gothic"/>
                <a:sym typeface="Nanum Gothic"/>
              </a:rPr>
              <a:t>]</a:t>
            </a:r>
            <a:endParaRPr b="1" sz="2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2300">
                <a:latin typeface="Nanum Gothic"/>
                <a:ea typeface="Nanum Gothic"/>
                <a:cs typeface="Nanum Gothic"/>
                <a:sym typeface="Nanum Gothic"/>
              </a:rPr>
              <a:t>ㄴ 니은 [nieun]</a:t>
            </a:r>
            <a:endParaRPr b="1" sz="2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2300">
                <a:latin typeface="Nanum Gothic"/>
                <a:ea typeface="Nanum Gothic"/>
                <a:cs typeface="Nanum Gothic"/>
                <a:sym typeface="Nanum Gothic"/>
              </a:rPr>
              <a:t>ㄷ 디</a:t>
            </a:r>
            <a:r>
              <a:rPr b="1" lang="en" sz="2300">
                <a:solidFill>
                  <a:schemeClr val="accent5"/>
                </a:solidFill>
                <a:latin typeface="Nanum Gothic"/>
                <a:ea typeface="Nanum Gothic"/>
                <a:cs typeface="Nanum Gothic"/>
                <a:sym typeface="Nanum Gothic"/>
              </a:rPr>
              <a:t>귿 </a:t>
            </a:r>
            <a:r>
              <a:rPr b="1" lang="en" sz="2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[dig</a:t>
            </a:r>
            <a:r>
              <a:rPr b="1" lang="en" sz="2300">
                <a:solidFill>
                  <a:srgbClr val="9E9E9E"/>
                </a:solidFill>
                <a:latin typeface="Nanum Gothic"/>
                <a:ea typeface="Nanum Gothic"/>
                <a:cs typeface="Nanum Gothic"/>
                <a:sym typeface="Nanum Gothic"/>
              </a:rPr>
              <a:t>u</a:t>
            </a:r>
            <a:r>
              <a:rPr b="1" lang="en" sz="2300">
                <a:solidFill>
                  <a:schemeClr val="accent5"/>
                </a:solidFill>
                <a:latin typeface="Nanum Gothic"/>
                <a:ea typeface="Nanum Gothic"/>
                <a:cs typeface="Nanum Gothic"/>
                <a:sym typeface="Nanum Gothic"/>
              </a:rPr>
              <a:t>t</a:t>
            </a:r>
            <a:r>
              <a:rPr b="1" lang="en" sz="2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]</a:t>
            </a:r>
            <a:endParaRPr b="1" sz="2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2300">
                <a:latin typeface="Nanum Gothic"/>
                <a:ea typeface="Nanum Gothic"/>
                <a:cs typeface="Nanum Gothic"/>
                <a:sym typeface="Nanum Gothic"/>
              </a:rPr>
              <a:t>ㄹ 리을 [lieul]</a:t>
            </a:r>
            <a:endParaRPr b="1" sz="2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2300">
                <a:latin typeface="Nanum Gothic"/>
                <a:ea typeface="Nanum Gothic"/>
                <a:cs typeface="Nanum Gothic"/>
                <a:sym typeface="Nanum Gothic"/>
              </a:rPr>
              <a:t>ㅁ 미음 [mi</a:t>
            </a:r>
            <a:r>
              <a:rPr b="1" lang="en" sz="2300">
                <a:solidFill>
                  <a:srgbClr val="9E9E9E"/>
                </a:solidFill>
                <a:latin typeface="Nanum Gothic"/>
                <a:ea typeface="Nanum Gothic"/>
                <a:cs typeface="Nanum Gothic"/>
                <a:sym typeface="Nanum Gothic"/>
              </a:rPr>
              <a:t>u</a:t>
            </a:r>
            <a:r>
              <a:rPr b="1" lang="en" sz="2300">
                <a:latin typeface="Nanum Gothic"/>
                <a:ea typeface="Nanum Gothic"/>
                <a:cs typeface="Nanum Gothic"/>
                <a:sym typeface="Nanum Gothic"/>
              </a:rPr>
              <a:t>m]</a:t>
            </a:r>
            <a:endParaRPr b="1" sz="2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2300">
                <a:latin typeface="Nanum Gothic"/>
                <a:ea typeface="Nanum Gothic"/>
                <a:cs typeface="Nanum Gothic"/>
                <a:sym typeface="Nanum Gothic"/>
              </a:rPr>
              <a:t>ㅂ 비</a:t>
            </a:r>
            <a:r>
              <a:rPr b="1" lang="en" sz="2300">
                <a:solidFill>
                  <a:srgbClr val="E69138"/>
                </a:solidFill>
                <a:latin typeface="Nanum Gothic"/>
                <a:ea typeface="Nanum Gothic"/>
                <a:cs typeface="Nanum Gothic"/>
                <a:sym typeface="Nanum Gothic"/>
              </a:rPr>
              <a:t>읍 </a:t>
            </a:r>
            <a:r>
              <a:rPr b="1" lang="en" sz="2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[biu</a:t>
            </a:r>
            <a:r>
              <a:rPr b="1" lang="en" sz="23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p</a:t>
            </a:r>
            <a:r>
              <a:rPr b="1" lang="en" sz="2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]</a:t>
            </a:r>
            <a:endParaRPr b="1" sz="2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2300">
                <a:latin typeface="Nanum Gothic"/>
                <a:ea typeface="Nanum Gothic"/>
                <a:cs typeface="Nanum Gothic"/>
                <a:sym typeface="Nanum Gothic"/>
              </a:rPr>
              <a:t>ㅅ</a:t>
            </a:r>
            <a:r>
              <a:rPr b="1" lang="en" sz="2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시</a:t>
            </a:r>
            <a:r>
              <a:rPr b="1" lang="en" sz="2300">
                <a:solidFill>
                  <a:schemeClr val="accent5"/>
                </a:solidFill>
                <a:latin typeface="Nanum Gothic"/>
                <a:ea typeface="Nanum Gothic"/>
                <a:cs typeface="Nanum Gothic"/>
                <a:sym typeface="Nanum Gothic"/>
              </a:rPr>
              <a:t>옷 [옫] </a:t>
            </a:r>
            <a:r>
              <a:rPr b="1" lang="en" sz="2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[sio</a:t>
            </a:r>
            <a:r>
              <a:rPr b="1" lang="en" sz="2300">
                <a:solidFill>
                  <a:schemeClr val="accent5"/>
                </a:solidFill>
                <a:latin typeface="Nanum Gothic"/>
                <a:ea typeface="Nanum Gothic"/>
                <a:cs typeface="Nanum Gothic"/>
                <a:sym typeface="Nanum Gothic"/>
              </a:rPr>
              <a:t>t</a:t>
            </a:r>
            <a:r>
              <a:rPr b="1" lang="en" sz="2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]</a:t>
            </a:r>
            <a:endParaRPr b="1" sz="2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2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2" name="Google Shape;312;p33"/>
          <p:cNvSpPr txBox="1"/>
          <p:nvPr>
            <p:ph idx="1" type="body"/>
          </p:nvPr>
        </p:nvSpPr>
        <p:spPr>
          <a:xfrm>
            <a:off x="2716375" y="1381075"/>
            <a:ext cx="287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ㅇ 이응 [i-</a:t>
            </a:r>
            <a:r>
              <a:rPr b="1" lang="en" sz="2300">
                <a:solidFill>
                  <a:srgbClr val="9E9E9E"/>
                </a:solidFill>
                <a:latin typeface="Nanum Gothic"/>
                <a:ea typeface="Nanum Gothic"/>
                <a:cs typeface="Nanum Gothic"/>
                <a:sym typeface="Nanum Gothic"/>
              </a:rPr>
              <a:t>u</a:t>
            </a:r>
            <a:r>
              <a:rPr b="1" lang="en" sz="2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ng]</a:t>
            </a:r>
            <a:endParaRPr b="1" sz="2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2300">
                <a:latin typeface="Nanum Gothic"/>
                <a:ea typeface="Nanum Gothic"/>
                <a:cs typeface="Nanum Gothic"/>
                <a:sym typeface="Nanum Gothic"/>
              </a:rPr>
              <a:t>ㅈ 지</a:t>
            </a:r>
            <a:r>
              <a:rPr b="1" lang="en" sz="2300">
                <a:solidFill>
                  <a:schemeClr val="accent5"/>
                </a:solidFill>
                <a:latin typeface="Nanum Gothic"/>
                <a:ea typeface="Nanum Gothic"/>
                <a:cs typeface="Nanum Gothic"/>
                <a:sym typeface="Nanum Gothic"/>
              </a:rPr>
              <a:t>읒 [읃] </a:t>
            </a:r>
            <a:r>
              <a:rPr b="1" lang="en" sz="2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[ji</a:t>
            </a:r>
            <a:r>
              <a:rPr b="1" lang="en" sz="2300">
                <a:solidFill>
                  <a:srgbClr val="9E9E9E"/>
                </a:solidFill>
                <a:latin typeface="Nanum Gothic"/>
                <a:ea typeface="Nanum Gothic"/>
                <a:cs typeface="Nanum Gothic"/>
                <a:sym typeface="Nanum Gothic"/>
              </a:rPr>
              <a:t>u</a:t>
            </a:r>
            <a:r>
              <a:rPr b="1" lang="en" sz="2300">
                <a:solidFill>
                  <a:schemeClr val="accent5"/>
                </a:solidFill>
                <a:latin typeface="Nanum Gothic"/>
                <a:ea typeface="Nanum Gothic"/>
                <a:cs typeface="Nanum Gothic"/>
                <a:sym typeface="Nanum Gothic"/>
              </a:rPr>
              <a:t>t</a:t>
            </a:r>
            <a:r>
              <a:rPr b="1" lang="en" sz="2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]</a:t>
            </a:r>
            <a:endParaRPr b="1" sz="2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2300">
                <a:latin typeface="Nanum Gothic"/>
                <a:ea typeface="Nanum Gothic"/>
                <a:cs typeface="Nanum Gothic"/>
                <a:sym typeface="Nanum Gothic"/>
              </a:rPr>
              <a:t>ㅊ 치</a:t>
            </a:r>
            <a:r>
              <a:rPr b="1" lang="en" sz="2300">
                <a:solidFill>
                  <a:schemeClr val="accent5"/>
                </a:solidFill>
                <a:latin typeface="Nanum Gothic"/>
                <a:ea typeface="Nanum Gothic"/>
                <a:cs typeface="Nanum Gothic"/>
                <a:sym typeface="Nanum Gothic"/>
              </a:rPr>
              <a:t>읓 [읃] </a:t>
            </a:r>
            <a:r>
              <a:rPr b="1" lang="en" sz="2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[chiu</a:t>
            </a:r>
            <a:r>
              <a:rPr b="1" lang="en" sz="2300">
                <a:solidFill>
                  <a:schemeClr val="accent5"/>
                </a:solidFill>
                <a:latin typeface="Nanum Gothic"/>
                <a:ea typeface="Nanum Gothic"/>
                <a:cs typeface="Nanum Gothic"/>
                <a:sym typeface="Nanum Gothic"/>
              </a:rPr>
              <a:t>t</a:t>
            </a:r>
            <a:r>
              <a:rPr b="1" lang="en" sz="2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]</a:t>
            </a:r>
            <a:endParaRPr b="1" sz="2300">
              <a:solidFill>
                <a:schemeClr val="accent5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9900FF"/>
                </a:solidFill>
                <a:latin typeface="Nanum Gothic"/>
                <a:ea typeface="Nanum Gothic"/>
                <a:cs typeface="Nanum Gothic"/>
                <a:sym typeface="Nanum Gothic"/>
              </a:rPr>
              <a:t>ㅋ</a:t>
            </a:r>
            <a:r>
              <a:rPr b="1" lang="en" sz="2300">
                <a:latin typeface="Nanum Gothic"/>
                <a:ea typeface="Nanum Gothic"/>
                <a:cs typeface="Nanum Gothic"/>
                <a:sym typeface="Nanum Gothic"/>
              </a:rPr>
              <a:t> 키</a:t>
            </a:r>
            <a:r>
              <a:rPr b="1" lang="en" sz="2300">
                <a:solidFill>
                  <a:srgbClr val="9900FF"/>
                </a:solidFill>
                <a:latin typeface="Nanum Gothic"/>
                <a:ea typeface="Nanum Gothic"/>
                <a:cs typeface="Nanum Gothic"/>
                <a:sym typeface="Nanum Gothic"/>
              </a:rPr>
              <a:t>읔 [윽] </a:t>
            </a:r>
            <a:r>
              <a:rPr b="1" lang="en" sz="2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[ki-</a:t>
            </a:r>
            <a:r>
              <a:rPr b="1" lang="en" sz="2300">
                <a:solidFill>
                  <a:srgbClr val="9E9E9E"/>
                </a:solidFill>
                <a:latin typeface="Nanum Gothic"/>
                <a:ea typeface="Nanum Gothic"/>
                <a:cs typeface="Nanum Gothic"/>
                <a:sym typeface="Nanum Gothic"/>
              </a:rPr>
              <a:t>u</a:t>
            </a:r>
            <a:r>
              <a:rPr b="1" lang="en" sz="2300">
                <a:solidFill>
                  <a:srgbClr val="9900FF"/>
                </a:solidFill>
                <a:latin typeface="Nanum Gothic"/>
                <a:ea typeface="Nanum Gothic"/>
                <a:cs typeface="Nanum Gothic"/>
                <a:sym typeface="Nanum Gothic"/>
              </a:rPr>
              <a:t>k</a:t>
            </a:r>
            <a:r>
              <a:rPr b="1" lang="en" sz="2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]</a:t>
            </a:r>
            <a:endParaRPr b="1" sz="2300">
              <a:solidFill>
                <a:srgbClr val="9900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2300">
                <a:latin typeface="Nanum Gothic"/>
                <a:ea typeface="Nanum Gothic"/>
                <a:cs typeface="Nanum Gothic"/>
                <a:sym typeface="Nanum Gothic"/>
              </a:rPr>
              <a:t>ㅌ 티</a:t>
            </a:r>
            <a:r>
              <a:rPr b="1" lang="en" sz="2300">
                <a:solidFill>
                  <a:schemeClr val="accent5"/>
                </a:solidFill>
                <a:latin typeface="Nanum Gothic"/>
                <a:ea typeface="Nanum Gothic"/>
                <a:cs typeface="Nanum Gothic"/>
                <a:sym typeface="Nanum Gothic"/>
              </a:rPr>
              <a:t>읕 [읃] </a:t>
            </a:r>
            <a:r>
              <a:rPr b="1" lang="en" sz="2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[ti</a:t>
            </a:r>
            <a:r>
              <a:rPr b="1" lang="en" sz="2300">
                <a:solidFill>
                  <a:srgbClr val="9E9E9E"/>
                </a:solidFill>
                <a:latin typeface="Nanum Gothic"/>
                <a:ea typeface="Nanum Gothic"/>
                <a:cs typeface="Nanum Gothic"/>
                <a:sym typeface="Nanum Gothic"/>
              </a:rPr>
              <a:t>u</a:t>
            </a:r>
            <a:r>
              <a:rPr b="1" lang="en" sz="2300">
                <a:solidFill>
                  <a:schemeClr val="accent5"/>
                </a:solidFill>
                <a:latin typeface="Nanum Gothic"/>
                <a:ea typeface="Nanum Gothic"/>
                <a:cs typeface="Nanum Gothic"/>
                <a:sym typeface="Nanum Gothic"/>
              </a:rPr>
              <a:t>t</a:t>
            </a:r>
            <a:r>
              <a:rPr b="1" lang="en" sz="2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]</a:t>
            </a:r>
            <a:endParaRPr b="1" sz="2300">
              <a:solidFill>
                <a:schemeClr val="accent5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2300">
                <a:latin typeface="Nanum Gothic"/>
                <a:ea typeface="Nanum Gothic"/>
                <a:cs typeface="Nanum Gothic"/>
                <a:sym typeface="Nanum Gothic"/>
              </a:rPr>
              <a:t>ㅍ 피</a:t>
            </a:r>
            <a:r>
              <a:rPr b="1" lang="en" sz="2300">
                <a:solidFill>
                  <a:srgbClr val="E69138"/>
                </a:solidFill>
                <a:latin typeface="Nanum Gothic"/>
                <a:ea typeface="Nanum Gothic"/>
                <a:cs typeface="Nanum Gothic"/>
                <a:sym typeface="Nanum Gothic"/>
              </a:rPr>
              <a:t>읖 [읍] </a:t>
            </a:r>
            <a:r>
              <a:rPr b="1" lang="en" sz="2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[piu</a:t>
            </a:r>
            <a:r>
              <a:rPr b="1" lang="en" sz="23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p</a:t>
            </a:r>
            <a:r>
              <a:rPr b="1" lang="en" sz="2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]</a:t>
            </a:r>
            <a:endParaRPr b="1" sz="2300">
              <a:solidFill>
                <a:srgbClr val="E6913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b="1" lang="en" sz="2300">
                <a:latin typeface="Nanum Gothic"/>
                <a:ea typeface="Nanum Gothic"/>
                <a:cs typeface="Nanum Gothic"/>
                <a:sym typeface="Nanum Gothic"/>
              </a:rPr>
              <a:t>ㅎ 히</a:t>
            </a:r>
            <a:r>
              <a:rPr b="1" lang="en" sz="2300">
                <a:solidFill>
                  <a:schemeClr val="accent5"/>
                </a:solidFill>
                <a:latin typeface="Nanum Gothic"/>
                <a:ea typeface="Nanum Gothic"/>
                <a:cs typeface="Nanum Gothic"/>
                <a:sym typeface="Nanum Gothic"/>
              </a:rPr>
              <a:t>읗 [읃] </a:t>
            </a:r>
            <a:r>
              <a:rPr b="1" lang="en" sz="2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[hio</a:t>
            </a:r>
            <a:r>
              <a:rPr b="1" lang="en" sz="2300">
                <a:solidFill>
                  <a:schemeClr val="accent5"/>
                </a:solidFill>
                <a:latin typeface="Nanum Gothic"/>
                <a:ea typeface="Nanum Gothic"/>
                <a:cs typeface="Nanum Gothic"/>
                <a:sym typeface="Nanum Gothic"/>
              </a:rPr>
              <a:t>t</a:t>
            </a:r>
            <a:r>
              <a:rPr b="1" lang="en" sz="2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]</a:t>
            </a:r>
            <a:endParaRPr b="1" sz="2300">
              <a:solidFill>
                <a:schemeClr val="accent5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4"/>
          <p:cNvSpPr txBox="1"/>
          <p:nvPr>
            <p:ph type="title"/>
          </p:nvPr>
        </p:nvSpPr>
        <p:spPr>
          <a:xfrm>
            <a:off x="221300" y="507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Final Consonants ‘받침’ (ㄴ)</a:t>
            </a:r>
            <a:endParaRPr/>
          </a:p>
        </p:txBody>
      </p:sp>
      <p:sp>
        <p:nvSpPr>
          <p:cNvPr id="318" name="Google Shape;318;p34"/>
          <p:cNvSpPr txBox="1"/>
          <p:nvPr>
            <p:ph idx="1" type="body"/>
          </p:nvPr>
        </p:nvSpPr>
        <p:spPr>
          <a:xfrm>
            <a:off x="311700" y="1074497"/>
            <a:ext cx="8520600" cy="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/>
              <a:t>1. </a:t>
            </a:r>
            <a:r>
              <a:rPr b="1" lang="en"/>
              <a:t>받침 ‘</a:t>
            </a:r>
            <a:r>
              <a:rPr b="1" lang="en">
                <a:solidFill>
                  <a:srgbClr val="FF0000"/>
                </a:solidFill>
              </a:rPr>
              <a:t>ㄴ</a:t>
            </a:r>
            <a:r>
              <a:rPr b="1" lang="en"/>
              <a:t>’ Sounds like [N]</a:t>
            </a:r>
            <a:endParaRPr b="1"/>
          </a:p>
        </p:txBody>
      </p:sp>
      <p:pic>
        <p:nvPicPr>
          <p:cNvPr id="319" name="Google Shape;3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963" y="2124075"/>
            <a:ext cx="143827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4563" y="2052625"/>
            <a:ext cx="1514475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1988" y="2047863"/>
            <a:ext cx="1171575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7438" y="2047863"/>
            <a:ext cx="1514475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51750" y="2215950"/>
            <a:ext cx="1885950" cy="15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4"/>
          <p:cNvPicPr preferRelativeResize="0"/>
          <p:nvPr/>
        </p:nvPicPr>
        <p:blipFill rotWithShape="1">
          <a:blip r:embed="rId8">
            <a:alphaModFix/>
          </a:blip>
          <a:srcRect b="27756" l="0" r="5033" t="0"/>
          <a:stretch/>
        </p:blipFill>
        <p:spPr>
          <a:xfrm>
            <a:off x="6229162" y="1728813"/>
            <a:ext cx="1438275" cy="104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4"/>
          <p:cNvSpPr txBox="1"/>
          <p:nvPr/>
        </p:nvSpPr>
        <p:spPr>
          <a:xfrm>
            <a:off x="3030075" y="3223850"/>
            <a:ext cx="18378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NOO</a:t>
            </a:r>
            <a:endParaRPr/>
          </a:p>
        </p:txBody>
      </p:sp>
      <p:sp>
        <p:nvSpPr>
          <p:cNvPr id="326" name="Google Shape;326;p34"/>
          <p:cNvSpPr txBox="1"/>
          <p:nvPr/>
        </p:nvSpPr>
        <p:spPr>
          <a:xfrm>
            <a:off x="5198550" y="3223850"/>
            <a:ext cx="3828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</a:t>
            </a:r>
            <a:endParaRPr/>
          </a:p>
        </p:txBody>
      </p:sp>
      <p:sp>
        <p:nvSpPr>
          <p:cNvPr id="327" name="Google Shape;327;p34"/>
          <p:cNvSpPr txBox="1"/>
          <p:nvPr/>
        </p:nvSpPr>
        <p:spPr>
          <a:xfrm>
            <a:off x="6650325" y="3223850"/>
            <a:ext cx="9141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Noon</a:t>
            </a:r>
            <a:endParaRPr/>
          </a:p>
        </p:txBody>
      </p:sp>
      <p:sp>
        <p:nvSpPr>
          <p:cNvPr id="328" name="Google Shape;328;p34"/>
          <p:cNvSpPr txBox="1"/>
          <p:nvPr/>
        </p:nvSpPr>
        <p:spPr>
          <a:xfrm>
            <a:off x="3281700" y="4032850"/>
            <a:ext cx="263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Eyes </a:t>
            </a:r>
            <a:r>
              <a:rPr b="1" lang="en" sz="2000"/>
              <a:t>눈</a:t>
            </a:r>
            <a:r>
              <a:rPr lang="en"/>
              <a:t> vs Snow </a:t>
            </a:r>
            <a:r>
              <a:rPr b="1" lang="en" sz="2000"/>
              <a:t>눈 [눈</a:t>
            </a:r>
            <a:r>
              <a:rPr b="1" lang="en" sz="2000">
                <a:solidFill>
                  <a:srgbClr val="FF00FF"/>
                </a:solidFill>
              </a:rPr>
              <a:t>:</a:t>
            </a:r>
            <a:r>
              <a:rPr b="1" lang="en" sz="2000"/>
              <a:t>]</a:t>
            </a:r>
            <a:endParaRPr b="1"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"/>
          <p:cNvSpPr txBox="1"/>
          <p:nvPr>
            <p:ph type="title"/>
          </p:nvPr>
        </p:nvSpPr>
        <p:spPr>
          <a:xfrm>
            <a:off x="221300" y="507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chemeClr val="lt1"/>
                </a:highlight>
              </a:rPr>
              <a:t>Final Consonants ‘받침’ (ㄴ)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5"/>
          <p:cNvSpPr txBox="1"/>
          <p:nvPr/>
        </p:nvSpPr>
        <p:spPr>
          <a:xfrm>
            <a:off x="3192000" y="3328625"/>
            <a:ext cx="18378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</a:t>
            </a:r>
            <a:endParaRPr/>
          </a:p>
        </p:txBody>
      </p:sp>
      <p:sp>
        <p:nvSpPr>
          <p:cNvPr id="335" name="Google Shape;335;p35"/>
          <p:cNvSpPr txBox="1"/>
          <p:nvPr/>
        </p:nvSpPr>
        <p:spPr>
          <a:xfrm>
            <a:off x="4775975" y="3328625"/>
            <a:ext cx="3828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</a:t>
            </a:r>
            <a:endParaRPr/>
          </a:p>
        </p:txBody>
      </p:sp>
      <p:sp>
        <p:nvSpPr>
          <p:cNvPr id="336" name="Google Shape;336;p35"/>
          <p:cNvSpPr txBox="1"/>
          <p:nvPr/>
        </p:nvSpPr>
        <p:spPr>
          <a:xfrm>
            <a:off x="6812250" y="3328625"/>
            <a:ext cx="9141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</a:t>
            </a:r>
            <a:endParaRPr/>
          </a:p>
        </p:txBody>
      </p:sp>
      <p:pic>
        <p:nvPicPr>
          <p:cNvPr id="337" name="Google Shape;3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050" y="2152650"/>
            <a:ext cx="1189652" cy="10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1075" y="2043763"/>
            <a:ext cx="3454529" cy="12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7825" y="1880225"/>
            <a:ext cx="1357555" cy="12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5"/>
          <p:cNvPicPr preferRelativeResize="0"/>
          <p:nvPr/>
        </p:nvPicPr>
        <p:blipFill rotWithShape="1">
          <a:blip r:embed="rId6">
            <a:alphaModFix/>
          </a:blip>
          <a:srcRect b="29414" l="28077" r="31318" t="30636"/>
          <a:stretch/>
        </p:blipFill>
        <p:spPr>
          <a:xfrm>
            <a:off x="6877751" y="2745950"/>
            <a:ext cx="569825" cy="5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5"/>
          <p:cNvSpPr txBox="1"/>
          <p:nvPr>
            <p:ph idx="1" type="body"/>
          </p:nvPr>
        </p:nvSpPr>
        <p:spPr>
          <a:xfrm>
            <a:off x="311700" y="1074497"/>
            <a:ext cx="8520600" cy="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/>
              <a:t>1. 받침 ‘</a:t>
            </a:r>
            <a:r>
              <a:rPr b="1" lang="en">
                <a:solidFill>
                  <a:srgbClr val="FF0000"/>
                </a:solidFill>
              </a:rPr>
              <a:t>ㄴ</a:t>
            </a:r>
            <a:r>
              <a:rPr b="1" lang="en"/>
              <a:t>’ Sounds like [N]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75" y="2081925"/>
            <a:ext cx="1189652" cy="10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9625" y="2081913"/>
            <a:ext cx="4972050" cy="1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7988" y="2096200"/>
            <a:ext cx="2219325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6"/>
          <p:cNvPicPr preferRelativeResize="0"/>
          <p:nvPr/>
        </p:nvPicPr>
        <p:blipFill rotWithShape="1">
          <a:blip r:embed="rId6">
            <a:alphaModFix/>
          </a:blip>
          <a:srcRect b="39489" l="24068" r="45093" t="27211"/>
          <a:stretch/>
        </p:blipFill>
        <p:spPr>
          <a:xfrm>
            <a:off x="7161675" y="2983000"/>
            <a:ext cx="569825" cy="48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6"/>
          <p:cNvSpPr txBox="1"/>
          <p:nvPr/>
        </p:nvSpPr>
        <p:spPr>
          <a:xfrm>
            <a:off x="2757750" y="3465100"/>
            <a:ext cx="6129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	</a:t>
            </a:r>
            <a:endParaRPr/>
          </a:p>
        </p:txBody>
      </p:sp>
      <p:sp>
        <p:nvSpPr>
          <p:cNvPr id="351" name="Google Shape;351;p36"/>
          <p:cNvSpPr txBox="1"/>
          <p:nvPr/>
        </p:nvSpPr>
        <p:spPr>
          <a:xfrm>
            <a:off x="4224075" y="3465100"/>
            <a:ext cx="2622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</a:t>
            </a:r>
            <a:endParaRPr/>
          </a:p>
        </p:txBody>
      </p:sp>
      <p:sp>
        <p:nvSpPr>
          <p:cNvPr id="352" name="Google Shape;352;p36"/>
          <p:cNvSpPr txBox="1"/>
          <p:nvPr/>
        </p:nvSpPr>
        <p:spPr>
          <a:xfrm>
            <a:off x="5447850" y="3465100"/>
            <a:ext cx="5697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</a:t>
            </a:r>
            <a:endParaRPr/>
          </a:p>
        </p:txBody>
      </p:sp>
      <p:sp>
        <p:nvSpPr>
          <p:cNvPr id="353" name="Google Shape;353;p36"/>
          <p:cNvSpPr txBox="1"/>
          <p:nvPr/>
        </p:nvSpPr>
        <p:spPr>
          <a:xfrm>
            <a:off x="7298675" y="3465100"/>
            <a:ext cx="13575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CHIN GU</a:t>
            </a:r>
            <a:endParaRPr/>
          </a:p>
        </p:txBody>
      </p:sp>
      <p:sp>
        <p:nvSpPr>
          <p:cNvPr id="354" name="Google Shape;354;p36"/>
          <p:cNvSpPr txBox="1"/>
          <p:nvPr>
            <p:ph type="title"/>
          </p:nvPr>
        </p:nvSpPr>
        <p:spPr>
          <a:xfrm>
            <a:off x="221300" y="507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chemeClr val="lt1"/>
                </a:highlight>
              </a:rPr>
              <a:t>Final Consonants ‘받침’ (ㄴ)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6"/>
          <p:cNvSpPr txBox="1"/>
          <p:nvPr>
            <p:ph idx="1" type="body"/>
          </p:nvPr>
        </p:nvSpPr>
        <p:spPr>
          <a:xfrm>
            <a:off x="311700" y="1074497"/>
            <a:ext cx="8520600" cy="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/>
              <a:t>1. 받침 ‘</a:t>
            </a:r>
            <a:r>
              <a:rPr b="1" lang="en">
                <a:solidFill>
                  <a:srgbClr val="FF0000"/>
                </a:solidFill>
              </a:rPr>
              <a:t>ㄴ</a:t>
            </a:r>
            <a:r>
              <a:rPr b="1" lang="en"/>
              <a:t>’ Sounds like [N]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7"/>
          <p:cNvSpPr txBox="1"/>
          <p:nvPr>
            <p:ph type="title"/>
          </p:nvPr>
        </p:nvSpPr>
        <p:spPr>
          <a:xfrm>
            <a:off x="311700" y="492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받아쓰기</a:t>
            </a:r>
            <a:endParaRPr/>
          </a:p>
        </p:txBody>
      </p:sp>
      <p:pic>
        <p:nvPicPr>
          <p:cNvPr id="361" name="Google Shape;36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037" y="1126494"/>
            <a:ext cx="1048778" cy="1048778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7"/>
          <p:cNvSpPr/>
          <p:nvPr/>
        </p:nvSpPr>
        <p:spPr>
          <a:xfrm>
            <a:off x="129240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3" name="Google Shape;363;p37"/>
          <p:cNvSpPr/>
          <p:nvPr/>
        </p:nvSpPr>
        <p:spPr>
          <a:xfrm>
            <a:off x="763004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4" name="Google Shape;364;p37"/>
          <p:cNvSpPr txBox="1"/>
          <p:nvPr/>
        </p:nvSpPr>
        <p:spPr>
          <a:xfrm>
            <a:off x="345775" y="2037850"/>
            <a:ext cx="789900" cy="21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Soldier(s)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65" name="Google Shape;36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3822" y="1126496"/>
            <a:ext cx="977267" cy="1048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7"/>
          <p:cNvSpPr txBox="1"/>
          <p:nvPr/>
        </p:nvSpPr>
        <p:spPr>
          <a:xfrm>
            <a:off x="2291307" y="2037855"/>
            <a:ext cx="723600" cy="21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Salmon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7" name="Google Shape;367;p37"/>
          <p:cNvSpPr/>
          <p:nvPr/>
        </p:nvSpPr>
        <p:spPr>
          <a:xfrm>
            <a:off x="2039228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368" name="Google Shape;368;p37"/>
          <p:cNvSpPr/>
          <p:nvPr/>
        </p:nvSpPr>
        <p:spPr>
          <a:xfrm>
            <a:off x="2672992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pic>
        <p:nvPicPr>
          <p:cNvPr id="369" name="Google Shape;369;p37"/>
          <p:cNvPicPr preferRelativeResize="0"/>
          <p:nvPr/>
        </p:nvPicPr>
        <p:blipFill rotWithShape="1">
          <a:blip r:embed="rId5">
            <a:alphaModFix/>
          </a:blip>
          <a:srcRect b="24325" l="9102" r="9622" t="7172"/>
          <a:stretch/>
        </p:blipFill>
        <p:spPr>
          <a:xfrm>
            <a:off x="3607358" y="1126500"/>
            <a:ext cx="2310844" cy="1048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7"/>
          <p:cNvSpPr/>
          <p:nvPr/>
        </p:nvSpPr>
        <p:spPr>
          <a:xfrm>
            <a:off x="4710464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71" name="Google Shape;371;p37"/>
          <p:cNvSpPr/>
          <p:nvPr/>
        </p:nvSpPr>
        <p:spPr>
          <a:xfrm>
            <a:off x="5348039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72" name="Google Shape;372;p37"/>
          <p:cNvSpPr/>
          <p:nvPr/>
        </p:nvSpPr>
        <p:spPr>
          <a:xfrm>
            <a:off x="4072889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73" name="Google Shape;373;p37"/>
          <p:cNvSpPr txBox="1"/>
          <p:nvPr/>
        </p:nvSpPr>
        <p:spPr>
          <a:xfrm>
            <a:off x="4363732" y="2037855"/>
            <a:ext cx="723600" cy="21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Children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4" name="Google Shape;374;p37"/>
          <p:cNvSpPr/>
          <p:nvPr/>
        </p:nvSpPr>
        <p:spPr>
          <a:xfrm>
            <a:off x="7101442" y="1223313"/>
            <a:ext cx="1730851" cy="8551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F99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1"/>
                </a:solidFill>
                <a:latin typeface="Arial"/>
              </a:rPr>
              <a:t>Vocaburary</a:t>
            </a:r>
          </a:p>
        </p:txBody>
      </p:sp>
      <p:sp>
        <p:nvSpPr>
          <p:cNvPr id="375" name="Google Shape;375;p37"/>
          <p:cNvSpPr/>
          <p:nvPr/>
        </p:nvSpPr>
        <p:spPr>
          <a:xfrm>
            <a:off x="7363640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76" name="Google Shape;376;p37"/>
          <p:cNvSpPr/>
          <p:nvPr/>
        </p:nvSpPr>
        <p:spPr>
          <a:xfrm>
            <a:off x="7997404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377" name="Google Shape;377;p37"/>
          <p:cNvPicPr preferRelativeResize="0"/>
          <p:nvPr/>
        </p:nvPicPr>
        <p:blipFill rotWithShape="1">
          <a:blip r:embed="rId5">
            <a:alphaModFix/>
          </a:blip>
          <a:srcRect b="24325" l="9102" r="9622" t="7172"/>
          <a:stretch/>
        </p:blipFill>
        <p:spPr>
          <a:xfrm>
            <a:off x="4149258" y="1126500"/>
            <a:ext cx="2310844" cy="1048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7"/>
          <p:cNvSpPr txBox="1"/>
          <p:nvPr/>
        </p:nvSpPr>
        <p:spPr>
          <a:xfrm>
            <a:off x="4572007" y="2037855"/>
            <a:ext cx="723600" cy="21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Children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79" name="Google Shape;379;p37"/>
          <p:cNvPicPr preferRelativeResize="0"/>
          <p:nvPr/>
        </p:nvPicPr>
        <p:blipFill rotWithShape="1">
          <a:blip r:embed="rId6">
            <a:alphaModFix/>
          </a:blip>
          <a:srcRect b="8800" l="0" r="0" t="0"/>
          <a:stretch/>
        </p:blipFill>
        <p:spPr>
          <a:xfrm>
            <a:off x="152400" y="3028900"/>
            <a:ext cx="2053275" cy="11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7"/>
          <p:cNvSpPr/>
          <p:nvPr/>
        </p:nvSpPr>
        <p:spPr>
          <a:xfrm>
            <a:off x="611690" y="42681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81" name="Google Shape;381;p37"/>
          <p:cNvSpPr/>
          <p:nvPr/>
        </p:nvSpPr>
        <p:spPr>
          <a:xfrm>
            <a:off x="1245454" y="42681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82" name="Google Shape;382;p37"/>
          <p:cNvSpPr txBox="1"/>
          <p:nvPr/>
        </p:nvSpPr>
        <p:spPr>
          <a:xfrm>
            <a:off x="129250" y="4062525"/>
            <a:ext cx="2138100" cy="16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(traditional) Korean-style house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383" name="Google Shape;383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11925" y="3028900"/>
            <a:ext cx="1504047" cy="123925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7"/>
          <p:cNvSpPr/>
          <p:nvPr/>
        </p:nvSpPr>
        <p:spPr>
          <a:xfrm>
            <a:off x="2760715" y="42681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85" name="Google Shape;385;p37"/>
          <p:cNvSpPr/>
          <p:nvPr/>
        </p:nvSpPr>
        <p:spPr>
          <a:xfrm>
            <a:off x="3394479" y="42681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86" name="Google Shape;386;p37"/>
          <p:cNvSpPr txBox="1"/>
          <p:nvPr/>
        </p:nvSpPr>
        <p:spPr>
          <a:xfrm>
            <a:off x="3002157" y="4039430"/>
            <a:ext cx="723600" cy="21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Mermaid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87" name="Google Shape;387;p37"/>
          <p:cNvPicPr preferRelativeResize="0"/>
          <p:nvPr/>
        </p:nvPicPr>
        <p:blipFill rotWithShape="1">
          <a:blip r:embed="rId8">
            <a:alphaModFix/>
          </a:blip>
          <a:srcRect b="10458" l="0" r="0" t="0"/>
          <a:stretch/>
        </p:blipFill>
        <p:spPr>
          <a:xfrm>
            <a:off x="4729250" y="3028900"/>
            <a:ext cx="1730850" cy="1156434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7"/>
          <p:cNvSpPr/>
          <p:nvPr/>
        </p:nvSpPr>
        <p:spPr>
          <a:xfrm>
            <a:off x="4991440" y="42681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89" name="Google Shape;389;p37"/>
          <p:cNvSpPr/>
          <p:nvPr/>
        </p:nvSpPr>
        <p:spPr>
          <a:xfrm>
            <a:off x="5625204" y="42681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90" name="Google Shape;390;p37"/>
          <p:cNvSpPr txBox="1"/>
          <p:nvPr/>
        </p:nvSpPr>
        <p:spPr>
          <a:xfrm>
            <a:off x="5232882" y="4039430"/>
            <a:ext cx="723600" cy="21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Octopus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1" name="Google Shape;391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80450" y="3101850"/>
            <a:ext cx="1189652" cy="10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7"/>
          <p:cNvSpPr/>
          <p:nvPr/>
        </p:nvSpPr>
        <p:spPr>
          <a:xfrm>
            <a:off x="7363640" y="42681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93" name="Google Shape;393;p37"/>
          <p:cNvSpPr/>
          <p:nvPr/>
        </p:nvSpPr>
        <p:spPr>
          <a:xfrm>
            <a:off x="7997404" y="42681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94" name="Google Shape;394;p37"/>
          <p:cNvSpPr txBox="1"/>
          <p:nvPr/>
        </p:nvSpPr>
        <p:spPr>
          <a:xfrm>
            <a:off x="7605082" y="4039430"/>
            <a:ext cx="723600" cy="21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Friends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5" name="Google Shape;395;p37"/>
          <p:cNvSpPr txBox="1"/>
          <p:nvPr/>
        </p:nvSpPr>
        <p:spPr>
          <a:xfrm>
            <a:off x="5169350" y="465250"/>
            <a:ext cx="366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Listen: </a:t>
            </a:r>
            <a:r>
              <a:rPr lang="en" u="sng">
                <a:solidFill>
                  <a:schemeClr val="hlink"/>
                </a:solidFill>
                <a:hlinkClick r:id="rId10"/>
              </a:rPr>
              <a:t>https://mote.fyi/2hh4qyf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8"/>
          <p:cNvSpPr txBox="1"/>
          <p:nvPr/>
        </p:nvSpPr>
        <p:spPr>
          <a:xfrm>
            <a:off x="2864425" y="2757501"/>
            <a:ext cx="7722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</a:t>
            </a:r>
            <a:endParaRPr/>
          </a:p>
        </p:txBody>
      </p:sp>
      <p:sp>
        <p:nvSpPr>
          <p:cNvPr id="401" name="Google Shape;401;p38"/>
          <p:cNvSpPr txBox="1"/>
          <p:nvPr/>
        </p:nvSpPr>
        <p:spPr>
          <a:xfrm>
            <a:off x="4781900" y="2757501"/>
            <a:ext cx="3828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endParaRPr/>
          </a:p>
        </p:txBody>
      </p:sp>
      <p:sp>
        <p:nvSpPr>
          <p:cNvPr id="402" name="Google Shape;402;p38"/>
          <p:cNvSpPr txBox="1"/>
          <p:nvPr/>
        </p:nvSpPr>
        <p:spPr>
          <a:xfrm>
            <a:off x="6241900" y="2757501"/>
            <a:ext cx="9141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GOM</a:t>
            </a:r>
            <a:endParaRPr/>
          </a:p>
        </p:txBody>
      </p:sp>
      <p:sp>
        <p:nvSpPr>
          <p:cNvPr id="403" name="Google Shape;403;p38"/>
          <p:cNvSpPr txBox="1"/>
          <p:nvPr/>
        </p:nvSpPr>
        <p:spPr>
          <a:xfrm>
            <a:off x="2880450" y="4468013"/>
            <a:ext cx="6129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GEU</a:t>
            </a:r>
            <a:r>
              <a:rPr lang="en"/>
              <a:t>	</a:t>
            </a:r>
            <a:endParaRPr/>
          </a:p>
        </p:txBody>
      </p:sp>
      <p:sp>
        <p:nvSpPr>
          <p:cNvPr id="404" name="Google Shape;404;p38"/>
          <p:cNvSpPr txBox="1"/>
          <p:nvPr/>
        </p:nvSpPr>
        <p:spPr>
          <a:xfrm>
            <a:off x="4249500" y="4468013"/>
            <a:ext cx="3828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</a:t>
            </a:r>
            <a:endParaRPr/>
          </a:p>
        </p:txBody>
      </p:sp>
      <p:sp>
        <p:nvSpPr>
          <p:cNvPr id="405" name="Google Shape;405;p38"/>
          <p:cNvSpPr txBox="1"/>
          <p:nvPr/>
        </p:nvSpPr>
        <p:spPr>
          <a:xfrm>
            <a:off x="5493400" y="4468013"/>
            <a:ext cx="5697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endParaRPr/>
          </a:p>
        </p:txBody>
      </p:sp>
      <p:sp>
        <p:nvSpPr>
          <p:cNvPr id="406" name="Google Shape;406;p38"/>
          <p:cNvSpPr txBox="1"/>
          <p:nvPr/>
        </p:nvSpPr>
        <p:spPr>
          <a:xfrm>
            <a:off x="7422500" y="4468013"/>
            <a:ext cx="13575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GEU-RIM</a:t>
            </a:r>
            <a:endParaRPr/>
          </a:p>
        </p:txBody>
      </p:sp>
      <p:pic>
        <p:nvPicPr>
          <p:cNvPr id="407" name="Google Shape;40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00" y="1630138"/>
            <a:ext cx="16002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8"/>
          <p:cNvPicPr preferRelativeResize="0"/>
          <p:nvPr/>
        </p:nvPicPr>
        <p:blipFill rotWithShape="1">
          <a:blip r:embed="rId4">
            <a:alphaModFix/>
          </a:blip>
          <a:srcRect b="32023" l="0" r="15761" t="0"/>
          <a:stretch/>
        </p:blipFill>
        <p:spPr>
          <a:xfrm>
            <a:off x="2360823" y="1625363"/>
            <a:ext cx="1275800" cy="98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8"/>
          <p:cNvPicPr preferRelativeResize="0"/>
          <p:nvPr/>
        </p:nvPicPr>
        <p:blipFill rotWithShape="1">
          <a:blip r:embed="rId5">
            <a:alphaModFix/>
          </a:blip>
          <a:srcRect b="42434" l="25572" r="25801" t="24046"/>
          <a:stretch/>
        </p:blipFill>
        <p:spPr>
          <a:xfrm>
            <a:off x="3950524" y="1926361"/>
            <a:ext cx="569700" cy="4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8"/>
          <p:cNvPicPr preferRelativeResize="0"/>
          <p:nvPr/>
        </p:nvPicPr>
        <p:blipFill rotWithShape="1">
          <a:blip r:embed="rId6">
            <a:alphaModFix/>
          </a:blip>
          <a:srcRect b="34715" l="27564" r="21446" t="28266"/>
          <a:stretch/>
        </p:blipFill>
        <p:spPr>
          <a:xfrm>
            <a:off x="4721211" y="2013306"/>
            <a:ext cx="772200" cy="5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70750" y="1248051"/>
            <a:ext cx="1514475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8"/>
          <p:cNvPicPr preferRelativeResize="0"/>
          <p:nvPr/>
        </p:nvPicPr>
        <p:blipFill rotWithShape="1">
          <a:blip r:embed="rId8">
            <a:alphaModFix/>
          </a:blip>
          <a:srcRect b="31572" l="0" r="28708" t="0"/>
          <a:stretch/>
        </p:blipFill>
        <p:spPr>
          <a:xfrm>
            <a:off x="5335696" y="1630134"/>
            <a:ext cx="835250" cy="98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8"/>
          <p:cNvPicPr preferRelativeResize="0"/>
          <p:nvPr/>
        </p:nvPicPr>
        <p:blipFill rotWithShape="1">
          <a:blip r:embed="rId6">
            <a:alphaModFix/>
          </a:blip>
          <a:srcRect b="34715" l="27564" r="21446" t="28266"/>
          <a:stretch/>
        </p:blipFill>
        <p:spPr>
          <a:xfrm>
            <a:off x="6312861" y="2207681"/>
            <a:ext cx="772200" cy="5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4100" y="3310972"/>
            <a:ext cx="16002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8"/>
          <p:cNvPicPr preferRelativeResize="0"/>
          <p:nvPr/>
        </p:nvPicPr>
        <p:blipFill rotWithShape="1">
          <a:blip r:embed="rId10">
            <a:alphaModFix/>
          </a:blip>
          <a:srcRect b="22857" l="0" r="0" t="0"/>
          <a:stretch/>
        </p:blipFill>
        <p:spPr>
          <a:xfrm>
            <a:off x="2413175" y="3234763"/>
            <a:ext cx="4972050" cy="114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36888" y="3083988"/>
            <a:ext cx="2219325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8"/>
          <p:cNvPicPr preferRelativeResize="0"/>
          <p:nvPr/>
        </p:nvPicPr>
        <p:blipFill rotWithShape="1">
          <a:blip r:embed="rId6">
            <a:alphaModFix/>
          </a:blip>
          <a:srcRect b="34715" l="27564" r="21446" t="28266"/>
          <a:stretch/>
        </p:blipFill>
        <p:spPr>
          <a:xfrm>
            <a:off x="7715161" y="3935581"/>
            <a:ext cx="772200" cy="5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8"/>
          <p:cNvSpPr txBox="1"/>
          <p:nvPr>
            <p:ph type="title"/>
          </p:nvPr>
        </p:nvSpPr>
        <p:spPr>
          <a:xfrm>
            <a:off x="221300" y="507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chemeClr val="lt1"/>
                </a:highlight>
              </a:rPr>
              <a:t>Final Consonants ‘받침’ (ㅁ)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8"/>
          <p:cNvSpPr txBox="1"/>
          <p:nvPr>
            <p:ph idx="1" type="body"/>
          </p:nvPr>
        </p:nvSpPr>
        <p:spPr>
          <a:xfrm>
            <a:off x="311700" y="1074497"/>
            <a:ext cx="85206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/>
              <a:t>2. </a:t>
            </a:r>
            <a:r>
              <a:rPr b="1" lang="en"/>
              <a:t>받침 ‘</a:t>
            </a:r>
            <a:r>
              <a:rPr b="1" lang="en">
                <a:solidFill>
                  <a:srgbClr val="FF0000"/>
                </a:solidFill>
              </a:rPr>
              <a:t>ㅁ</a:t>
            </a:r>
            <a:r>
              <a:rPr b="1" lang="en"/>
              <a:t>’ Sounds like </a:t>
            </a:r>
            <a:r>
              <a:rPr b="1" lang="en">
                <a:solidFill>
                  <a:schemeClr val="dk1"/>
                </a:solidFill>
              </a:rPr>
              <a:t>[M]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39"/>
          <p:cNvPicPr preferRelativeResize="0"/>
          <p:nvPr/>
        </p:nvPicPr>
        <p:blipFill rotWithShape="1">
          <a:blip r:embed="rId3">
            <a:alphaModFix/>
          </a:blip>
          <a:srcRect b="10530" l="0" r="0" t="0"/>
          <a:stretch/>
        </p:blipFill>
        <p:spPr>
          <a:xfrm>
            <a:off x="4177188" y="1065400"/>
            <a:ext cx="1357525" cy="1115904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9"/>
          <p:cNvSpPr txBox="1"/>
          <p:nvPr>
            <p:ph type="title"/>
          </p:nvPr>
        </p:nvSpPr>
        <p:spPr>
          <a:xfrm>
            <a:off x="311700" y="492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받아쓰기</a:t>
            </a:r>
            <a:endParaRPr/>
          </a:p>
        </p:txBody>
      </p:sp>
      <p:sp>
        <p:nvSpPr>
          <p:cNvPr id="426" name="Google Shape;426;p39"/>
          <p:cNvSpPr/>
          <p:nvPr/>
        </p:nvSpPr>
        <p:spPr>
          <a:xfrm>
            <a:off x="129240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427" name="Google Shape;427;p39"/>
          <p:cNvSpPr/>
          <p:nvPr/>
        </p:nvSpPr>
        <p:spPr>
          <a:xfrm>
            <a:off x="763004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428" name="Google Shape;428;p39"/>
          <p:cNvSpPr/>
          <p:nvPr/>
        </p:nvSpPr>
        <p:spPr>
          <a:xfrm>
            <a:off x="1401128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429" name="Google Shape;429;p39"/>
          <p:cNvSpPr/>
          <p:nvPr/>
        </p:nvSpPr>
        <p:spPr>
          <a:xfrm>
            <a:off x="2672992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430" name="Google Shape;430;p39"/>
          <p:cNvSpPr/>
          <p:nvPr/>
        </p:nvSpPr>
        <p:spPr>
          <a:xfrm>
            <a:off x="4569592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431" name="Google Shape;431;p39"/>
          <p:cNvSpPr/>
          <p:nvPr/>
        </p:nvSpPr>
        <p:spPr>
          <a:xfrm>
            <a:off x="5207167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432" name="Google Shape;432;p39"/>
          <p:cNvSpPr/>
          <p:nvPr/>
        </p:nvSpPr>
        <p:spPr>
          <a:xfrm>
            <a:off x="3932017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433" name="Google Shape;433;p39"/>
          <p:cNvSpPr/>
          <p:nvPr/>
        </p:nvSpPr>
        <p:spPr>
          <a:xfrm>
            <a:off x="6692153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434" name="Google Shape;434;p39"/>
          <p:cNvSpPr/>
          <p:nvPr/>
        </p:nvSpPr>
        <p:spPr>
          <a:xfrm>
            <a:off x="8100854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435" name="Google Shape;435;p39"/>
          <p:cNvSpPr/>
          <p:nvPr/>
        </p:nvSpPr>
        <p:spPr>
          <a:xfrm>
            <a:off x="611690" y="42681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436" name="Google Shape;436;p39"/>
          <p:cNvSpPr/>
          <p:nvPr/>
        </p:nvSpPr>
        <p:spPr>
          <a:xfrm>
            <a:off x="2038603" y="42681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437" name="Google Shape;437;p39"/>
          <p:cNvSpPr/>
          <p:nvPr/>
        </p:nvSpPr>
        <p:spPr>
          <a:xfrm>
            <a:off x="2672367" y="42681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438" name="Google Shape;438;p39"/>
          <p:cNvSpPr/>
          <p:nvPr/>
        </p:nvSpPr>
        <p:spPr>
          <a:xfrm>
            <a:off x="4024990" y="42681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439" name="Google Shape;439;p39"/>
          <p:cNvSpPr/>
          <p:nvPr/>
        </p:nvSpPr>
        <p:spPr>
          <a:xfrm>
            <a:off x="4658754" y="42681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440" name="Google Shape;440;p39"/>
          <p:cNvSpPr/>
          <p:nvPr/>
        </p:nvSpPr>
        <p:spPr>
          <a:xfrm>
            <a:off x="7607540" y="42681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441" name="Google Shape;441;p39"/>
          <p:cNvSpPr/>
          <p:nvPr/>
        </p:nvSpPr>
        <p:spPr>
          <a:xfrm>
            <a:off x="8241304" y="42681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442" name="Google Shape;442;p39"/>
          <p:cNvSpPr txBox="1"/>
          <p:nvPr/>
        </p:nvSpPr>
        <p:spPr>
          <a:xfrm>
            <a:off x="5169350" y="465250"/>
            <a:ext cx="366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Listen: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https://mote.fyi/dhkkj37</a:t>
            </a:r>
            <a:r>
              <a:rPr lang="en"/>
              <a:t> </a:t>
            </a:r>
            <a:endParaRPr/>
          </a:p>
        </p:txBody>
      </p:sp>
      <p:pic>
        <p:nvPicPr>
          <p:cNvPr id="443" name="Google Shape;44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" y="1065399"/>
            <a:ext cx="1206450" cy="120645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39"/>
          <p:cNvSpPr txBox="1"/>
          <p:nvPr/>
        </p:nvSpPr>
        <p:spPr>
          <a:xfrm>
            <a:off x="163752" y="2056450"/>
            <a:ext cx="965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dragonfly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445" name="Google Shape;445;p39"/>
          <p:cNvPicPr preferRelativeResize="0"/>
          <p:nvPr/>
        </p:nvPicPr>
        <p:blipFill rotWithShape="1">
          <a:blip r:embed="rId6">
            <a:alphaModFix/>
          </a:blip>
          <a:srcRect b="5257" l="0" r="0" t="15327"/>
          <a:stretch/>
        </p:blipFill>
        <p:spPr>
          <a:xfrm>
            <a:off x="1291249" y="1065400"/>
            <a:ext cx="1357525" cy="1078069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39"/>
          <p:cNvSpPr txBox="1"/>
          <p:nvPr/>
        </p:nvSpPr>
        <p:spPr>
          <a:xfrm>
            <a:off x="1158554" y="2056450"/>
            <a:ext cx="23640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Bed (sleeping place)   :: Sleep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447" name="Google Shape;447;p39"/>
          <p:cNvSpPr txBox="1"/>
          <p:nvPr/>
        </p:nvSpPr>
        <p:spPr>
          <a:xfrm>
            <a:off x="4373402" y="2056450"/>
            <a:ext cx="965100" cy="2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Submarine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448" name="Google Shape;448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89351" y="1065400"/>
            <a:ext cx="1418199" cy="1115901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39"/>
          <p:cNvSpPr txBox="1"/>
          <p:nvPr/>
        </p:nvSpPr>
        <p:spPr>
          <a:xfrm>
            <a:off x="6495952" y="2056450"/>
            <a:ext cx="965100" cy="2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Night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450" name="Google Shape;450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43425" y="1065400"/>
            <a:ext cx="1357525" cy="111565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9"/>
          <p:cNvSpPr txBox="1"/>
          <p:nvPr/>
        </p:nvSpPr>
        <p:spPr>
          <a:xfrm>
            <a:off x="7904652" y="2056450"/>
            <a:ext cx="965100" cy="2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chestnut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452" name="Google Shape;452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0476" y="2908450"/>
            <a:ext cx="1315153" cy="1316162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39"/>
          <p:cNvSpPr txBox="1"/>
          <p:nvPr/>
        </p:nvSpPr>
        <p:spPr>
          <a:xfrm>
            <a:off x="370402" y="4024500"/>
            <a:ext cx="965100" cy="2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Dream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454" name="Google Shape;454;p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38613" y="2923750"/>
            <a:ext cx="1252925" cy="125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39"/>
          <p:cNvSpPr txBox="1"/>
          <p:nvPr/>
        </p:nvSpPr>
        <p:spPr>
          <a:xfrm>
            <a:off x="2182527" y="4024500"/>
            <a:ext cx="965100" cy="2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Morning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456" name="Google Shape;456;p3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94650" y="2923750"/>
            <a:ext cx="1252925" cy="125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39"/>
          <p:cNvSpPr txBox="1"/>
          <p:nvPr/>
        </p:nvSpPr>
        <p:spPr>
          <a:xfrm>
            <a:off x="3828808" y="4024500"/>
            <a:ext cx="1629000" cy="2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Around Noon / Lunch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458" name="Google Shape;458;p39"/>
          <p:cNvSpPr/>
          <p:nvPr/>
        </p:nvSpPr>
        <p:spPr>
          <a:xfrm>
            <a:off x="6133140" y="42681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pic>
        <p:nvPicPr>
          <p:cNvPr id="459" name="Google Shape;459;p3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58424" y="3061699"/>
            <a:ext cx="1722154" cy="107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461050" y="3061699"/>
            <a:ext cx="1540112" cy="1078076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9"/>
          <p:cNvSpPr/>
          <p:nvPr/>
        </p:nvSpPr>
        <p:spPr>
          <a:xfrm>
            <a:off x="8765850" y="2681275"/>
            <a:ext cx="66600" cy="666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9"/>
          <p:cNvSpPr/>
          <p:nvPr/>
        </p:nvSpPr>
        <p:spPr>
          <a:xfrm>
            <a:off x="8765850" y="2397863"/>
            <a:ext cx="66600" cy="666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8125" y="3292275"/>
            <a:ext cx="4246976" cy="158247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40"/>
          <p:cNvSpPr txBox="1"/>
          <p:nvPr/>
        </p:nvSpPr>
        <p:spPr>
          <a:xfrm>
            <a:off x="2990800" y="2858525"/>
            <a:ext cx="7722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</a:t>
            </a:r>
            <a:endParaRPr/>
          </a:p>
        </p:txBody>
      </p:sp>
      <p:sp>
        <p:nvSpPr>
          <p:cNvPr id="469" name="Google Shape;469;p40"/>
          <p:cNvSpPr txBox="1"/>
          <p:nvPr/>
        </p:nvSpPr>
        <p:spPr>
          <a:xfrm>
            <a:off x="4781900" y="2858525"/>
            <a:ext cx="8352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NG</a:t>
            </a:r>
            <a:endParaRPr/>
          </a:p>
        </p:txBody>
      </p:sp>
      <p:sp>
        <p:nvSpPr>
          <p:cNvPr id="470" name="Google Shape;470;p40"/>
          <p:cNvSpPr txBox="1"/>
          <p:nvPr/>
        </p:nvSpPr>
        <p:spPr>
          <a:xfrm>
            <a:off x="6241900" y="2858525"/>
            <a:ext cx="9141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GONG</a:t>
            </a:r>
            <a:endParaRPr/>
          </a:p>
        </p:txBody>
      </p:sp>
      <p:sp>
        <p:nvSpPr>
          <p:cNvPr id="471" name="Google Shape;471;p40"/>
          <p:cNvSpPr txBox="1"/>
          <p:nvPr/>
        </p:nvSpPr>
        <p:spPr>
          <a:xfrm>
            <a:off x="2990800" y="4569025"/>
            <a:ext cx="7722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BBA</a:t>
            </a:r>
            <a:r>
              <a:rPr lang="en"/>
              <a:t>	</a:t>
            </a:r>
            <a:endParaRPr/>
          </a:p>
        </p:txBody>
      </p:sp>
      <p:sp>
        <p:nvSpPr>
          <p:cNvPr id="472" name="Google Shape;472;p40"/>
          <p:cNvSpPr txBox="1"/>
          <p:nvPr/>
        </p:nvSpPr>
        <p:spPr>
          <a:xfrm>
            <a:off x="4781900" y="4569000"/>
            <a:ext cx="5697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NG</a:t>
            </a:r>
            <a:endParaRPr/>
          </a:p>
        </p:txBody>
      </p:sp>
      <p:sp>
        <p:nvSpPr>
          <p:cNvPr id="473" name="Google Shape;473;p40"/>
          <p:cNvSpPr txBox="1"/>
          <p:nvPr/>
        </p:nvSpPr>
        <p:spPr>
          <a:xfrm>
            <a:off x="6419775" y="4569000"/>
            <a:ext cx="13575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BBANG</a:t>
            </a:r>
            <a:endParaRPr/>
          </a:p>
        </p:txBody>
      </p:sp>
      <p:pic>
        <p:nvPicPr>
          <p:cNvPr id="474" name="Google Shape;474;p40"/>
          <p:cNvPicPr preferRelativeResize="0"/>
          <p:nvPr/>
        </p:nvPicPr>
        <p:blipFill rotWithShape="1">
          <a:blip r:embed="rId4">
            <a:alphaModFix/>
          </a:blip>
          <a:srcRect b="32023" l="0" r="15761" t="0"/>
          <a:stretch/>
        </p:blipFill>
        <p:spPr>
          <a:xfrm>
            <a:off x="2360823" y="1726375"/>
            <a:ext cx="1275800" cy="98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40"/>
          <p:cNvPicPr preferRelativeResize="0"/>
          <p:nvPr/>
        </p:nvPicPr>
        <p:blipFill rotWithShape="1">
          <a:blip r:embed="rId5">
            <a:alphaModFix/>
          </a:blip>
          <a:srcRect b="42434" l="25572" r="25801" t="24046"/>
          <a:stretch/>
        </p:blipFill>
        <p:spPr>
          <a:xfrm>
            <a:off x="3950524" y="2027373"/>
            <a:ext cx="569700" cy="4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40"/>
          <p:cNvPicPr preferRelativeResize="0"/>
          <p:nvPr/>
        </p:nvPicPr>
        <p:blipFill rotWithShape="1">
          <a:blip r:embed="rId6">
            <a:alphaModFix/>
          </a:blip>
          <a:srcRect b="31572" l="0" r="0" t="0"/>
          <a:stretch/>
        </p:blipFill>
        <p:spPr>
          <a:xfrm>
            <a:off x="5821463" y="1369171"/>
            <a:ext cx="1514475" cy="98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40"/>
          <p:cNvPicPr preferRelativeResize="0"/>
          <p:nvPr/>
        </p:nvPicPr>
        <p:blipFill rotWithShape="1">
          <a:blip r:embed="rId7">
            <a:alphaModFix/>
          </a:blip>
          <a:srcRect b="31572" l="0" r="28708" t="0"/>
          <a:stretch/>
        </p:blipFill>
        <p:spPr>
          <a:xfrm>
            <a:off x="5335696" y="1731146"/>
            <a:ext cx="835250" cy="98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4100" y="1615950"/>
            <a:ext cx="1447800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0"/>
          <p:cNvPicPr preferRelativeResize="0"/>
          <p:nvPr/>
        </p:nvPicPr>
        <p:blipFill rotWithShape="1">
          <a:blip r:embed="rId9">
            <a:alphaModFix/>
          </a:blip>
          <a:srcRect b="35629" l="18641" r="30369" t="27352"/>
          <a:stretch/>
        </p:blipFill>
        <p:spPr>
          <a:xfrm>
            <a:off x="4478799" y="1983651"/>
            <a:ext cx="835250" cy="575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4100" y="3367608"/>
            <a:ext cx="14478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40"/>
          <p:cNvPicPr preferRelativeResize="0"/>
          <p:nvPr/>
        </p:nvPicPr>
        <p:blipFill rotWithShape="1">
          <a:blip r:embed="rId11">
            <a:alphaModFix/>
          </a:blip>
          <a:srcRect b="20634" l="0" r="50736" t="0"/>
          <a:stretch/>
        </p:blipFill>
        <p:spPr>
          <a:xfrm>
            <a:off x="6095969" y="3232100"/>
            <a:ext cx="1205950" cy="114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0"/>
          <p:cNvPicPr preferRelativeResize="0"/>
          <p:nvPr/>
        </p:nvPicPr>
        <p:blipFill rotWithShape="1">
          <a:blip r:embed="rId9">
            <a:alphaModFix/>
          </a:blip>
          <a:srcRect b="35629" l="18641" r="30369" t="27352"/>
          <a:stretch/>
        </p:blipFill>
        <p:spPr>
          <a:xfrm>
            <a:off x="6489837" y="4106936"/>
            <a:ext cx="772200" cy="5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0"/>
          <p:cNvPicPr preferRelativeResize="0"/>
          <p:nvPr/>
        </p:nvPicPr>
        <p:blipFill rotWithShape="1">
          <a:blip r:embed="rId9">
            <a:alphaModFix/>
          </a:blip>
          <a:srcRect b="35629" l="18641" r="30369" t="27352"/>
          <a:stretch/>
        </p:blipFill>
        <p:spPr>
          <a:xfrm>
            <a:off x="6116412" y="2276911"/>
            <a:ext cx="772200" cy="5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40"/>
          <p:cNvSpPr txBox="1"/>
          <p:nvPr>
            <p:ph type="title"/>
          </p:nvPr>
        </p:nvSpPr>
        <p:spPr>
          <a:xfrm>
            <a:off x="221300" y="507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chemeClr val="lt1"/>
                </a:highlight>
              </a:rPr>
              <a:t>Final Consonants ‘받침’ (ㅇ)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0"/>
          <p:cNvSpPr txBox="1"/>
          <p:nvPr>
            <p:ph idx="1" type="body"/>
          </p:nvPr>
        </p:nvSpPr>
        <p:spPr>
          <a:xfrm>
            <a:off x="311700" y="1074497"/>
            <a:ext cx="85206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/>
              <a:t>3. </a:t>
            </a:r>
            <a:r>
              <a:rPr b="1" lang="en"/>
              <a:t>받침 ‘</a:t>
            </a:r>
            <a:r>
              <a:rPr b="1" lang="en">
                <a:solidFill>
                  <a:srgbClr val="FF0000"/>
                </a:solidFill>
              </a:rPr>
              <a:t>ㅇ</a:t>
            </a:r>
            <a:r>
              <a:rPr b="1" lang="en"/>
              <a:t>’ Sounds like </a:t>
            </a:r>
            <a:r>
              <a:rPr b="1" lang="en">
                <a:solidFill>
                  <a:schemeClr val="dk1"/>
                </a:solidFill>
              </a:rPr>
              <a:t>[ng]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1"/>
          <p:cNvSpPr txBox="1"/>
          <p:nvPr>
            <p:ph type="title"/>
          </p:nvPr>
        </p:nvSpPr>
        <p:spPr>
          <a:xfrm>
            <a:off x="221300" y="507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chemeClr val="lt1"/>
                </a:highlight>
              </a:rPr>
              <a:t>Final Consonants ‘받침’ (ㅇ)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491" name="Google Shape;49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9397"/>
            <a:ext cx="8839199" cy="1964267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1"/>
          <p:cNvSpPr txBox="1"/>
          <p:nvPr/>
        </p:nvSpPr>
        <p:spPr>
          <a:xfrm>
            <a:off x="2489400" y="2951125"/>
            <a:ext cx="7722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</a:t>
            </a:r>
            <a:endParaRPr/>
          </a:p>
        </p:txBody>
      </p:sp>
      <p:sp>
        <p:nvSpPr>
          <p:cNvPr id="493" name="Google Shape;493;p41"/>
          <p:cNvSpPr txBox="1"/>
          <p:nvPr/>
        </p:nvSpPr>
        <p:spPr>
          <a:xfrm>
            <a:off x="3960600" y="2951125"/>
            <a:ext cx="8352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Kyu</a:t>
            </a:r>
            <a:endParaRPr/>
          </a:p>
        </p:txBody>
      </p:sp>
      <p:sp>
        <p:nvSpPr>
          <p:cNvPr id="494" name="Google Shape;494;p41"/>
          <p:cNvSpPr txBox="1"/>
          <p:nvPr/>
        </p:nvSpPr>
        <p:spPr>
          <a:xfrm>
            <a:off x="5238550" y="2951125"/>
            <a:ext cx="8352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NG</a:t>
            </a:r>
            <a:endParaRPr/>
          </a:p>
        </p:txBody>
      </p:sp>
      <p:sp>
        <p:nvSpPr>
          <p:cNvPr id="495" name="Google Shape;495;p41"/>
          <p:cNvSpPr txBox="1"/>
          <p:nvPr/>
        </p:nvSpPr>
        <p:spPr>
          <a:xfrm>
            <a:off x="7037600" y="2951125"/>
            <a:ext cx="15993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KYU</a:t>
            </a:r>
            <a:r>
              <a:rPr lang="en"/>
              <a:t>NG</a:t>
            </a:r>
            <a:endParaRPr/>
          </a:p>
        </p:txBody>
      </p:sp>
      <p:sp>
        <p:nvSpPr>
          <p:cNvPr id="496" name="Google Shape;496;p41"/>
          <p:cNvSpPr txBox="1"/>
          <p:nvPr>
            <p:ph idx="1" type="body"/>
          </p:nvPr>
        </p:nvSpPr>
        <p:spPr>
          <a:xfrm>
            <a:off x="311700" y="1074497"/>
            <a:ext cx="85206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/>
              <a:t>3. 받침 ‘</a:t>
            </a:r>
            <a:r>
              <a:rPr b="1" lang="en">
                <a:solidFill>
                  <a:srgbClr val="FF0000"/>
                </a:solidFill>
              </a:rPr>
              <a:t>ㅇ</a:t>
            </a:r>
            <a:r>
              <a:rPr b="1" lang="en"/>
              <a:t>’ Sounds like </a:t>
            </a:r>
            <a:r>
              <a:rPr b="1" lang="en">
                <a:solidFill>
                  <a:schemeClr val="dk1"/>
                </a:solidFill>
              </a:rPr>
              <a:t>[ng]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Your Goal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271500" y="1579550"/>
            <a:ext cx="8520600" cy="17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learn about</a:t>
            </a:r>
            <a:r>
              <a:rPr b="1" lang="en" sz="2100"/>
              <a:t> Final Consonants (받침) </a:t>
            </a:r>
            <a:endParaRPr b="1" sz="2100"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How does it sound if the word ends in a final consonants?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476" y="2929750"/>
            <a:ext cx="1285151" cy="128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675" y="971400"/>
            <a:ext cx="1285151" cy="1285151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42"/>
          <p:cNvSpPr txBox="1"/>
          <p:nvPr>
            <p:ph type="title"/>
          </p:nvPr>
        </p:nvSpPr>
        <p:spPr>
          <a:xfrm>
            <a:off x="311700" y="492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받아쓰기</a:t>
            </a:r>
            <a:endParaRPr/>
          </a:p>
        </p:txBody>
      </p:sp>
      <p:sp>
        <p:nvSpPr>
          <p:cNvPr id="504" name="Google Shape;504;p42"/>
          <p:cNvSpPr/>
          <p:nvPr/>
        </p:nvSpPr>
        <p:spPr>
          <a:xfrm>
            <a:off x="294815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505" name="Google Shape;505;p42"/>
          <p:cNvSpPr/>
          <p:nvPr/>
        </p:nvSpPr>
        <p:spPr>
          <a:xfrm>
            <a:off x="928579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506" name="Google Shape;506;p42"/>
          <p:cNvSpPr/>
          <p:nvPr/>
        </p:nvSpPr>
        <p:spPr>
          <a:xfrm>
            <a:off x="4195917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507" name="Google Shape;507;p42"/>
          <p:cNvSpPr/>
          <p:nvPr/>
        </p:nvSpPr>
        <p:spPr>
          <a:xfrm>
            <a:off x="4833492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508" name="Google Shape;508;p42"/>
          <p:cNvSpPr/>
          <p:nvPr/>
        </p:nvSpPr>
        <p:spPr>
          <a:xfrm>
            <a:off x="6337340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509" name="Google Shape;509;p42"/>
          <p:cNvSpPr/>
          <p:nvPr/>
        </p:nvSpPr>
        <p:spPr>
          <a:xfrm>
            <a:off x="8100854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510" name="Google Shape;510;p42"/>
          <p:cNvSpPr/>
          <p:nvPr/>
        </p:nvSpPr>
        <p:spPr>
          <a:xfrm>
            <a:off x="1860953" y="42681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511" name="Google Shape;511;p42"/>
          <p:cNvSpPr/>
          <p:nvPr/>
        </p:nvSpPr>
        <p:spPr>
          <a:xfrm>
            <a:off x="2494717" y="42681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512" name="Google Shape;512;p42"/>
          <p:cNvSpPr/>
          <p:nvPr/>
        </p:nvSpPr>
        <p:spPr>
          <a:xfrm>
            <a:off x="3415015" y="42681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513" name="Google Shape;513;p42"/>
          <p:cNvSpPr/>
          <p:nvPr/>
        </p:nvSpPr>
        <p:spPr>
          <a:xfrm>
            <a:off x="4048779" y="42681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514" name="Google Shape;514;p42"/>
          <p:cNvSpPr/>
          <p:nvPr/>
        </p:nvSpPr>
        <p:spPr>
          <a:xfrm>
            <a:off x="6236590" y="42681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515" name="Google Shape;515;p42"/>
          <p:cNvSpPr/>
          <p:nvPr/>
        </p:nvSpPr>
        <p:spPr>
          <a:xfrm>
            <a:off x="6870354" y="42681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516" name="Google Shape;516;p42"/>
          <p:cNvSpPr txBox="1"/>
          <p:nvPr/>
        </p:nvSpPr>
        <p:spPr>
          <a:xfrm>
            <a:off x="5169350" y="465250"/>
            <a:ext cx="366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Listen: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https://mote.fyi/nzd2g6f</a:t>
            </a:r>
            <a:r>
              <a:rPr lang="en"/>
              <a:t> </a:t>
            </a:r>
            <a:endParaRPr/>
          </a:p>
        </p:txBody>
      </p:sp>
      <p:sp>
        <p:nvSpPr>
          <p:cNvPr id="517" name="Google Shape;517;p42"/>
          <p:cNvSpPr txBox="1"/>
          <p:nvPr/>
        </p:nvSpPr>
        <p:spPr>
          <a:xfrm>
            <a:off x="370402" y="4024500"/>
            <a:ext cx="965100" cy="2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Nutrition 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518" name="Google Shape;518;p42"/>
          <p:cNvSpPr txBox="1"/>
          <p:nvPr/>
        </p:nvSpPr>
        <p:spPr>
          <a:xfrm>
            <a:off x="2004875" y="3339825"/>
            <a:ext cx="965100" cy="60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Application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Or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Applying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519" name="Google Shape;519;p42"/>
          <p:cNvSpPr/>
          <p:nvPr/>
        </p:nvSpPr>
        <p:spPr>
          <a:xfrm>
            <a:off x="4682515" y="42681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520" name="Google Shape;520;p42"/>
          <p:cNvSpPr/>
          <p:nvPr/>
        </p:nvSpPr>
        <p:spPr>
          <a:xfrm>
            <a:off x="2138540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521" name="Google Shape;521;p42"/>
          <p:cNvSpPr/>
          <p:nvPr/>
        </p:nvSpPr>
        <p:spPr>
          <a:xfrm>
            <a:off x="2772304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pic>
        <p:nvPicPr>
          <p:cNvPr id="522" name="Google Shape;522;p42"/>
          <p:cNvPicPr preferRelativeResize="0"/>
          <p:nvPr/>
        </p:nvPicPr>
        <p:blipFill rotWithShape="1">
          <a:blip r:embed="rId6">
            <a:alphaModFix/>
          </a:blip>
          <a:srcRect b="0" l="8414" r="8439" t="0"/>
          <a:stretch/>
        </p:blipFill>
        <p:spPr>
          <a:xfrm>
            <a:off x="1860950" y="1095750"/>
            <a:ext cx="1731725" cy="117772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2"/>
          <p:cNvSpPr txBox="1"/>
          <p:nvPr/>
        </p:nvSpPr>
        <p:spPr>
          <a:xfrm>
            <a:off x="2250852" y="2056450"/>
            <a:ext cx="965100" cy="2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Swim(ing)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524" name="Google Shape;524;p42"/>
          <p:cNvPicPr preferRelativeResize="0"/>
          <p:nvPr/>
        </p:nvPicPr>
        <p:blipFill rotWithShape="1">
          <a:blip r:embed="rId7">
            <a:alphaModFix/>
          </a:blip>
          <a:srcRect b="14400" l="17203" r="20688" t="12835"/>
          <a:stretch/>
        </p:blipFill>
        <p:spPr>
          <a:xfrm>
            <a:off x="4224025" y="971400"/>
            <a:ext cx="1096915" cy="1285151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42"/>
          <p:cNvSpPr txBox="1"/>
          <p:nvPr/>
        </p:nvSpPr>
        <p:spPr>
          <a:xfrm>
            <a:off x="4284689" y="2056450"/>
            <a:ext cx="965100" cy="2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Being Brave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526" name="Google Shape;526;p42"/>
          <p:cNvPicPr preferRelativeResize="0"/>
          <p:nvPr/>
        </p:nvPicPr>
        <p:blipFill rotWithShape="1">
          <a:blip r:embed="rId8">
            <a:alphaModFix/>
          </a:blip>
          <a:srcRect b="0" l="0" r="3502" t="0"/>
          <a:stretch/>
        </p:blipFill>
        <p:spPr>
          <a:xfrm>
            <a:off x="6133150" y="920300"/>
            <a:ext cx="981075" cy="1285151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42"/>
          <p:cNvSpPr txBox="1"/>
          <p:nvPr/>
        </p:nvSpPr>
        <p:spPr>
          <a:xfrm>
            <a:off x="6141139" y="2056450"/>
            <a:ext cx="965100" cy="2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Dragon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528" name="Google Shape;528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34875" y="865450"/>
            <a:ext cx="1197475" cy="1245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2"/>
          <p:cNvSpPr txBox="1"/>
          <p:nvPr/>
        </p:nvSpPr>
        <p:spPr>
          <a:xfrm>
            <a:off x="7926414" y="2056450"/>
            <a:ext cx="965100" cy="2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Sheep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530" name="Google Shape;530;p42"/>
          <p:cNvSpPr/>
          <p:nvPr/>
        </p:nvSpPr>
        <p:spPr>
          <a:xfrm>
            <a:off x="294815" y="42681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531" name="Google Shape;531;p42"/>
          <p:cNvSpPr/>
          <p:nvPr/>
        </p:nvSpPr>
        <p:spPr>
          <a:xfrm>
            <a:off x="928579" y="42681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532" name="Google Shape;532;p42"/>
          <p:cNvSpPr/>
          <p:nvPr/>
        </p:nvSpPr>
        <p:spPr>
          <a:xfrm>
            <a:off x="5316265" y="42681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pic>
        <p:nvPicPr>
          <p:cNvPr id="533" name="Google Shape;533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85950" y="3089600"/>
            <a:ext cx="2106373" cy="110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36601" y="2997151"/>
            <a:ext cx="1197475" cy="119747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42"/>
          <p:cNvSpPr txBox="1"/>
          <p:nvPr/>
        </p:nvSpPr>
        <p:spPr>
          <a:xfrm>
            <a:off x="6352789" y="4024500"/>
            <a:ext cx="965100" cy="2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Love</a:t>
            </a:r>
            <a:r>
              <a:rPr lang="en" sz="1300">
                <a:solidFill>
                  <a:schemeClr val="dk1"/>
                </a:solidFill>
              </a:rPr>
              <a:t> 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536" name="Google Shape;536;p42"/>
          <p:cNvPicPr preferRelativeResize="0"/>
          <p:nvPr/>
        </p:nvPicPr>
        <p:blipFill rotWithShape="1">
          <a:blip r:embed="rId12">
            <a:alphaModFix/>
          </a:blip>
          <a:srcRect b="5526" l="0" r="0" t="0"/>
          <a:stretch/>
        </p:blipFill>
        <p:spPr>
          <a:xfrm>
            <a:off x="7788463" y="2923750"/>
            <a:ext cx="1197475" cy="862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4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802724" y="3659500"/>
            <a:ext cx="1144376" cy="76142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42"/>
          <p:cNvSpPr/>
          <p:nvPr/>
        </p:nvSpPr>
        <p:spPr>
          <a:xfrm>
            <a:off x="7748765" y="42681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539" name="Google Shape;539;p42"/>
          <p:cNvSpPr/>
          <p:nvPr/>
        </p:nvSpPr>
        <p:spPr>
          <a:xfrm>
            <a:off x="8382529" y="42681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540" name="Google Shape;540;p42"/>
          <p:cNvSpPr txBox="1"/>
          <p:nvPr/>
        </p:nvSpPr>
        <p:spPr>
          <a:xfrm>
            <a:off x="7892352" y="3539925"/>
            <a:ext cx="965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 Bank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541" name="Google Shape;541;p42"/>
          <p:cNvSpPr txBox="1"/>
          <p:nvPr/>
        </p:nvSpPr>
        <p:spPr>
          <a:xfrm>
            <a:off x="7892352" y="4114900"/>
            <a:ext cx="965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 </a:t>
            </a:r>
            <a:r>
              <a:rPr lang="en" sz="1300">
                <a:solidFill>
                  <a:schemeClr val="dk1"/>
                </a:solidFill>
              </a:rPr>
              <a:t>ginkgo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43"/>
          <p:cNvPicPr preferRelativeResize="0"/>
          <p:nvPr/>
        </p:nvPicPr>
        <p:blipFill rotWithShape="1">
          <a:blip r:embed="rId3">
            <a:alphaModFix/>
          </a:blip>
          <a:srcRect b="42434" l="25572" r="25801" t="24046"/>
          <a:stretch/>
        </p:blipFill>
        <p:spPr>
          <a:xfrm>
            <a:off x="3950499" y="1910373"/>
            <a:ext cx="569700" cy="4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3"/>
          <p:cNvPicPr preferRelativeResize="0"/>
          <p:nvPr/>
        </p:nvPicPr>
        <p:blipFill rotWithShape="1">
          <a:blip r:embed="rId4">
            <a:alphaModFix/>
          </a:blip>
          <a:srcRect b="31572" l="0" r="28708" t="0"/>
          <a:stretch/>
        </p:blipFill>
        <p:spPr>
          <a:xfrm>
            <a:off x="5260721" y="1553571"/>
            <a:ext cx="835250" cy="98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100" y="1649663"/>
            <a:ext cx="1447800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43"/>
          <p:cNvPicPr preferRelativeResize="0"/>
          <p:nvPr/>
        </p:nvPicPr>
        <p:blipFill rotWithShape="1">
          <a:blip r:embed="rId6">
            <a:alphaModFix/>
          </a:blip>
          <a:srcRect b="27113" l="14140" r="0" t="0"/>
          <a:stretch/>
        </p:blipFill>
        <p:spPr>
          <a:xfrm>
            <a:off x="2561698" y="1657147"/>
            <a:ext cx="1300350" cy="10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3"/>
          <p:cNvPicPr preferRelativeResize="0"/>
          <p:nvPr/>
        </p:nvPicPr>
        <p:blipFill rotWithShape="1">
          <a:blip r:embed="rId7">
            <a:alphaModFix/>
          </a:blip>
          <a:srcRect b="34589" l="26451" r="22561" t="20058"/>
          <a:stretch/>
        </p:blipFill>
        <p:spPr>
          <a:xfrm>
            <a:off x="4608649" y="1825274"/>
            <a:ext cx="772200" cy="65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31750" y="1556063"/>
            <a:ext cx="1514475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43"/>
          <p:cNvPicPr preferRelativeResize="0"/>
          <p:nvPr/>
        </p:nvPicPr>
        <p:blipFill rotWithShape="1">
          <a:blip r:embed="rId7">
            <a:alphaModFix/>
          </a:blip>
          <a:srcRect b="34591" l="26451" r="22561" t="28391"/>
          <a:stretch/>
        </p:blipFill>
        <p:spPr>
          <a:xfrm>
            <a:off x="6402887" y="2342400"/>
            <a:ext cx="772200" cy="5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4100" y="3447696"/>
            <a:ext cx="1447800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43"/>
          <p:cNvPicPr preferRelativeResize="0"/>
          <p:nvPr/>
        </p:nvPicPr>
        <p:blipFill rotWithShape="1">
          <a:blip r:embed="rId10">
            <a:alphaModFix/>
          </a:blip>
          <a:srcRect b="22672" l="0" r="6950" t="0"/>
          <a:stretch/>
        </p:blipFill>
        <p:spPr>
          <a:xfrm>
            <a:off x="2184025" y="3447688"/>
            <a:ext cx="4218850" cy="114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43"/>
          <p:cNvPicPr preferRelativeResize="0"/>
          <p:nvPr/>
        </p:nvPicPr>
        <p:blipFill rotWithShape="1">
          <a:blip r:embed="rId11">
            <a:alphaModFix/>
          </a:blip>
          <a:srcRect b="20382" l="14269" r="12097" t="10003"/>
          <a:stretch/>
        </p:blipFill>
        <p:spPr>
          <a:xfrm>
            <a:off x="6402875" y="3398962"/>
            <a:ext cx="1357500" cy="83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43"/>
          <p:cNvPicPr preferRelativeResize="0"/>
          <p:nvPr/>
        </p:nvPicPr>
        <p:blipFill rotWithShape="1">
          <a:blip r:embed="rId7">
            <a:alphaModFix/>
          </a:blip>
          <a:srcRect b="34589" l="26451" r="22561" t="20058"/>
          <a:stretch/>
        </p:blipFill>
        <p:spPr>
          <a:xfrm>
            <a:off x="7005074" y="3979499"/>
            <a:ext cx="772200" cy="6523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43"/>
          <p:cNvSpPr txBox="1"/>
          <p:nvPr/>
        </p:nvSpPr>
        <p:spPr>
          <a:xfrm>
            <a:off x="2998950" y="2806675"/>
            <a:ext cx="7722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</a:t>
            </a:r>
            <a:endParaRPr/>
          </a:p>
        </p:txBody>
      </p:sp>
      <p:sp>
        <p:nvSpPr>
          <p:cNvPr id="558" name="Google Shape;558;p43"/>
          <p:cNvSpPr txBox="1"/>
          <p:nvPr/>
        </p:nvSpPr>
        <p:spPr>
          <a:xfrm>
            <a:off x="4798200" y="2806675"/>
            <a:ext cx="8352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</a:t>
            </a:r>
            <a:endParaRPr/>
          </a:p>
        </p:txBody>
      </p:sp>
      <p:sp>
        <p:nvSpPr>
          <p:cNvPr id="559" name="Google Shape;559;p43"/>
          <p:cNvSpPr txBox="1"/>
          <p:nvPr/>
        </p:nvSpPr>
        <p:spPr>
          <a:xfrm>
            <a:off x="6559975" y="2806675"/>
            <a:ext cx="9141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DAL</a:t>
            </a:r>
            <a:endParaRPr/>
          </a:p>
        </p:txBody>
      </p:sp>
      <p:sp>
        <p:nvSpPr>
          <p:cNvPr id="560" name="Google Shape;560;p43"/>
          <p:cNvSpPr txBox="1"/>
          <p:nvPr/>
        </p:nvSpPr>
        <p:spPr>
          <a:xfrm>
            <a:off x="2763900" y="4602700"/>
            <a:ext cx="7722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</a:t>
            </a:r>
            <a:endParaRPr/>
          </a:p>
        </p:txBody>
      </p:sp>
      <p:sp>
        <p:nvSpPr>
          <p:cNvPr id="561" name="Google Shape;561;p43"/>
          <p:cNvSpPr txBox="1"/>
          <p:nvPr/>
        </p:nvSpPr>
        <p:spPr>
          <a:xfrm>
            <a:off x="4328100" y="4602700"/>
            <a:ext cx="13005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         L</a:t>
            </a:r>
            <a:endParaRPr/>
          </a:p>
        </p:txBody>
      </p:sp>
      <p:sp>
        <p:nvSpPr>
          <p:cNvPr id="562" name="Google Shape;562;p43"/>
          <p:cNvSpPr txBox="1"/>
          <p:nvPr/>
        </p:nvSpPr>
        <p:spPr>
          <a:xfrm>
            <a:off x="6522300" y="4602700"/>
            <a:ext cx="13575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 NEUL	</a:t>
            </a:r>
            <a:endParaRPr/>
          </a:p>
        </p:txBody>
      </p:sp>
      <p:sp>
        <p:nvSpPr>
          <p:cNvPr id="563" name="Google Shape;563;p43"/>
          <p:cNvSpPr txBox="1"/>
          <p:nvPr>
            <p:ph type="title"/>
          </p:nvPr>
        </p:nvSpPr>
        <p:spPr>
          <a:xfrm>
            <a:off x="221300" y="507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chemeClr val="lt1"/>
                </a:highlight>
              </a:rPr>
              <a:t>Final Consonants ‘받침’ (ㄹ)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3"/>
          <p:cNvSpPr txBox="1"/>
          <p:nvPr>
            <p:ph idx="1" type="body"/>
          </p:nvPr>
        </p:nvSpPr>
        <p:spPr>
          <a:xfrm>
            <a:off x="311700" y="1074497"/>
            <a:ext cx="85206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/>
              <a:t>4</a:t>
            </a:r>
            <a:r>
              <a:rPr b="1" lang="en"/>
              <a:t>. 받침 ‘</a:t>
            </a:r>
            <a:r>
              <a:rPr b="1" lang="en">
                <a:solidFill>
                  <a:srgbClr val="FF0000"/>
                </a:solidFill>
              </a:rPr>
              <a:t>ㄹ</a:t>
            </a:r>
            <a:r>
              <a:rPr b="1" lang="en"/>
              <a:t>’ Sounds like </a:t>
            </a:r>
            <a:r>
              <a:rPr b="1" lang="en">
                <a:solidFill>
                  <a:schemeClr val="dk1"/>
                </a:solidFill>
              </a:rPr>
              <a:t>[L]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4"/>
          <p:cNvSpPr txBox="1"/>
          <p:nvPr>
            <p:ph idx="1" type="body"/>
          </p:nvPr>
        </p:nvSpPr>
        <p:spPr>
          <a:xfrm>
            <a:off x="311700" y="1074497"/>
            <a:ext cx="85206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/>
              <a:t>4. 받침 ‘</a:t>
            </a:r>
            <a:r>
              <a:rPr b="1" lang="en">
                <a:solidFill>
                  <a:srgbClr val="FF0000"/>
                </a:solidFill>
              </a:rPr>
              <a:t>ㄹ</a:t>
            </a:r>
            <a:r>
              <a:rPr b="1" lang="en"/>
              <a:t>’ Sounds like </a:t>
            </a:r>
            <a:r>
              <a:rPr b="1" lang="en">
                <a:solidFill>
                  <a:schemeClr val="dk1"/>
                </a:solidFill>
              </a:rPr>
              <a:t>[L]</a:t>
            </a:r>
            <a:endParaRPr b="1"/>
          </a:p>
        </p:txBody>
      </p:sp>
      <p:sp>
        <p:nvSpPr>
          <p:cNvPr id="570" name="Google Shape;570;p44"/>
          <p:cNvSpPr txBox="1"/>
          <p:nvPr>
            <p:ph type="title"/>
          </p:nvPr>
        </p:nvSpPr>
        <p:spPr>
          <a:xfrm>
            <a:off x="221300" y="507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chemeClr val="lt1"/>
                </a:highlight>
              </a:rPr>
              <a:t>Final Consonants ‘받침’ (ㄹ)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571" name="Google Shape;57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200" y="1700472"/>
            <a:ext cx="8839202" cy="2231825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44"/>
          <p:cNvSpPr txBox="1"/>
          <p:nvPr/>
        </p:nvSpPr>
        <p:spPr>
          <a:xfrm>
            <a:off x="580850" y="3771350"/>
            <a:ext cx="282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Language / speech / talk</a:t>
            </a:r>
            <a:endParaRPr sz="1700"/>
          </a:p>
        </p:txBody>
      </p:sp>
      <p:sp>
        <p:nvSpPr>
          <p:cNvPr id="573" name="Google Shape;573;p44"/>
          <p:cNvSpPr txBox="1"/>
          <p:nvPr/>
        </p:nvSpPr>
        <p:spPr>
          <a:xfrm>
            <a:off x="3400850" y="3602950"/>
            <a:ext cx="272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[말ː]</a:t>
            </a:r>
            <a:endParaRPr b="1" sz="3000"/>
          </a:p>
        </p:txBody>
      </p:sp>
      <p:sp>
        <p:nvSpPr>
          <p:cNvPr id="574" name="Google Shape;574;p44"/>
          <p:cNvSpPr txBox="1"/>
          <p:nvPr/>
        </p:nvSpPr>
        <p:spPr>
          <a:xfrm>
            <a:off x="3293575" y="3120850"/>
            <a:ext cx="7722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/>
              <a:t>A</a:t>
            </a:r>
            <a:endParaRPr/>
          </a:p>
        </p:txBody>
      </p:sp>
      <p:sp>
        <p:nvSpPr>
          <p:cNvPr id="575" name="Google Shape;575;p44"/>
          <p:cNvSpPr txBox="1"/>
          <p:nvPr/>
        </p:nvSpPr>
        <p:spPr>
          <a:xfrm>
            <a:off x="5092825" y="3120850"/>
            <a:ext cx="8352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</a:t>
            </a:r>
            <a:endParaRPr/>
          </a:p>
        </p:txBody>
      </p:sp>
      <p:sp>
        <p:nvSpPr>
          <p:cNvPr id="576" name="Google Shape;576;p44"/>
          <p:cNvSpPr txBox="1"/>
          <p:nvPr/>
        </p:nvSpPr>
        <p:spPr>
          <a:xfrm>
            <a:off x="6854600" y="3120850"/>
            <a:ext cx="9141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/>
              <a:t>AL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45"/>
          <p:cNvPicPr preferRelativeResize="0"/>
          <p:nvPr/>
        </p:nvPicPr>
        <p:blipFill rotWithShape="1">
          <a:blip r:embed="rId3">
            <a:alphaModFix/>
          </a:blip>
          <a:srcRect b="0" l="0" r="0" t="15569"/>
          <a:stretch/>
        </p:blipFill>
        <p:spPr>
          <a:xfrm>
            <a:off x="140750" y="2927803"/>
            <a:ext cx="1535933" cy="1296799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45"/>
          <p:cNvSpPr txBox="1"/>
          <p:nvPr>
            <p:ph type="title"/>
          </p:nvPr>
        </p:nvSpPr>
        <p:spPr>
          <a:xfrm>
            <a:off x="311700" y="492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받아쓰기</a:t>
            </a:r>
            <a:endParaRPr/>
          </a:p>
        </p:txBody>
      </p:sp>
      <p:sp>
        <p:nvSpPr>
          <p:cNvPr id="583" name="Google Shape;583;p45"/>
          <p:cNvSpPr/>
          <p:nvPr/>
        </p:nvSpPr>
        <p:spPr>
          <a:xfrm>
            <a:off x="294815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584" name="Google Shape;584;p45"/>
          <p:cNvSpPr/>
          <p:nvPr/>
        </p:nvSpPr>
        <p:spPr>
          <a:xfrm>
            <a:off x="928579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585" name="Google Shape;585;p45"/>
          <p:cNvSpPr/>
          <p:nvPr/>
        </p:nvSpPr>
        <p:spPr>
          <a:xfrm>
            <a:off x="3287979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586" name="Google Shape;586;p45"/>
          <p:cNvSpPr/>
          <p:nvPr/>
        </p:nvSpPr>
        <p:spPr>
          <a:xfrm>
            <a:off x="3925554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587" name="Google Shape;587;p45"/>
          <p:cNvSpPr/>
          <p:nvPr/>
        </p:nvSpPr>
        <p:spPr>
          <a:xfrm>
            <a:off x="7851604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588" name="Google Shape;588;p45"/>
          <p:cNvSpPr/>
          <p:nvPr/>
        </p:nvSpPr>
        <p:spPr>
          <a:xfrm>
            <a:off x="2038603" y="42681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589" name="Google Shape;589;p45"/>
          <p:cNvSpPr/>
          <p:nvPr/>
        </p:nvSpPr>
        <p:spPr>
          <a:xfrm>
            <a:off x="2672367" y="42681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590" name="Google Shape;590;p45"/>
          <p:cNvSpPr/>
          <p:nvPr/>
        </p:nvSpPr>
        <p:spPr>
          <a:xfrm>
            <a:off x="3306140" y="42681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591" name="Google Shape;591;p45"/>
          <p:cNvSpPr/>
          <p:nvPr/>
        </p:nvSpPr>
        <p:spPr>
          <a:xfrm>
            <a:off x="4658754" y="42681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592" name="Google Shape;592;p45"/>
          <p:cNvSpPr/>
          <p:nvPr/>
        </p:nvSpPr>
        <p:spPr>
          <a:xfrm>
            <a:off x="6559990" y="42681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593" name="Google Shape;593;p45"/>
          <p:cNvSpPr/>
          <p:nvPr/>
        </p:nvSpPr>
        <p:spPr>
          <a:xfrm>
            <a:off x="7912654" y="42681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594" name="Google Shape;594;p45"/>
          <p:cNvSpPr txBox="1"/>
          <p:nvPr/>
        </p:nvSpPr>
        <p:spPr>
          <a:xfrm>
            <a:off x="5169350" y="465250"/>
            <a:ext cx="366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Listen: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https://mote.fyi/fsdsenv</a:t>
            </a:r>
            <a:r>
              <a:rPr lang="en"/>
              <a:t> </a:t>
            </a:r>
            <a:endParaRPr/>
          </a:p>
        </p:txBody>
      </p:sp>
      <p:sp>
        <p:nvSpPr>
          <p:cNvPr id="595" name="Google Shape;595;p45"/>
          <p:cNvSpPr txBox="1"/>
          <p:nvPr/>
        </p:nvSpPr>
        <p:spPr>
          <a:xfrm>
            <a:off x="318462" y="4024500"/>
            <a:ext cx="1180500" cy="2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Walk/step/pace</a:t>
            </a:r>
            <a:r>
              <a:rPr lang="en" sz="1300">
                <a:solidFill>
                  <a:schemeClr val="dk1"/>
                </a:solidFill>
              </a:rPr>
              <a:t> 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596" name="Google Shape;596;p45"/>
          <p:cNvSpPr/>
          <p:nvPr/>
        </p:nvSpPr>
        <p:spPr>
          <a:xfrm>
            <a:off x="5292490" y="42681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597" name="Google Shape;597;p45"/>
          <p:cNvSpPr/>
          <p:nvPr/>
        </p:nvSpPr>
        <p:spPr>
          <a:xfrm>
            <a:off x="2020478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598" name="Google Shape;598;p45"/>
          <p:cNvSpPr/>
          <p:nvPr/>
        </p:nvSpPr>
        <p:spPr>
          <a:xfrm>
            <a:off x="2654242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599" name="Google Shape;599;p45"/>
          <p:cNvSpPr/>
          <p:nvPr/>
        </p:nvSpPr>
        <p:spPr>
          <a:xfrm>
            <a:off x="294815" y="42681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600" name="Google Shape;600;p45"/>
          <p:cNvSpPr/>
          <p:nvPr/>
        </p:nvSpPr>
        <p:spPr>
          <a:xfrm>
            <a:off x="928579" y="42681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601" name="Google Shape;601;p45"/>
          <p:cNvSpPr/>
          <p:nvPr/>
        </p:nvSpPr>
        <p:spPr>
          <a:xfrm>
            <a:off x="5926240" y="42681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pic>
        <p:nvPicPr>
          <p:cNvPr id="602" name="Google Shape;60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820" y="991870"/>
            <a:ext cx="1227775" cy="1227775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45"/>
          <p:cNvSpPr txBox="1"/>
          <p:nvPr/>
        </p:nvSpPr>
        <p:spPr>
          <a:xfrm>
            <a:off x="426164" y="2019550"/>
            <a:ext cx="965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Ice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604" name="Google Shape;604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4238" y="1028776"/>
            <a:ext cx="1227776" cy="1227776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45"/>
          <p:cNvSpPr txBox="1"/>
          <p:nvPr/>
        </p:nvSpPr>
        <p:spPr>
          <a:xfrm>
            <a:off x="2785564" y="2019550"/>
            <a:ext cx="965100" cy="2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 Grandfather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606" name="Google Shape;606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1250" y="1065400"/>
            <a:ext cx="965101" cy="1320799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45"/>
          <p:cNvSpPr/>
          <p:nvPr/>
        </p:nvSpPr>
        <p:spPr>
          <a:xfrm>
            <a:off x="4996140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608" name="Google Shape;608;p45"/>
          <p:cNvSpPr/>
          <p:nvPr/>
        </p:nvSpPr>
        <p:spPr>
          <a:xfrm>
            <a:off x="5629890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609" name="Google Shape;609;p45"/>
          <p:cNvSpPr/>
          <p:nvPr/>
        </p:nvSpPr>
        <p:spPr>
          <a:xfrm>
            <a:off x="6263640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610" name="Google Shape;610;p45"/>
          <p:cNvSpPr txBox="1"/>
          <p:nvPr/>
        </p:nvSpPr>
        <p:spPr>
          <a:xfrm>
            <a:off x="5303550" y="2019550"/>
            <a:ext cx="1180500" cy="2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 Grandmother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611" name="Google Shape;611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16000" y="1161884"/>
            <a:ext cx="1005225" cy="1045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45"/>
          <p:cNvPicPr preferRelativeResize="0"/>
          <p:nvPr/>
        </p:nvPicPr>
        <p:blipFill rotWithShape="1">
          <a:blip r:embed="rId9">
            <a:alphaModFix/>
          </a:blip>
          <a:srcRect b="12729" l="0" r="0" t="11900"/>
          <a:stretch/>
        </p:blipFill>
        <p:spPr>
          <a:xfrm>
            <a:off x="8021226" y="1068537"/>
            <a:ext cx="1076999" cy="1148245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45"/>
          <p:cNvSpPr txBox="1"/>
          <p:nvPr/>
        </p:nvSpPr>
        <p:spPr>
          <a:xfrm>
            <a:off x="7547700" y="2019550"/>
            <a:ext cx="1180500" cy="2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 Arm /   / no. 8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614" name="Google Shape;614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344838" y="2958438"/>
            <a:ext cx="1227775" cy="1227775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45"/>
          <p:cNvSpPr txBox="1"/>
          <p:nvPr/>
        </p:nvSpPr>
        <p:spPr>
          <a:xfrm>
            <a:off x="2368500" y="4024500"/>
            <a:ext cx="1180500" cy="2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Earring</a:t>
            </a:r>
            <a:r>
              <a:rPr lang="en" sz="1300">
                <a:solidFill>
                  <a:schemeClr val="dk1"/>
                </a:solidFill>
              </a:rPr>
              <a:t>(s)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616" name="Google Shape;616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55294" y="2960659"/>
            <a:ext cx="1077000" cy="126101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45"/>
          <p:cNvSpPr txBox="1"/>
          <p:nvPr/>
        </p:nvSpPr>
        <p:spPr>
          <a:xfrm>
            <a:off x="4454250" y="4032150"/>
            <a:ext cx="28863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(idea) vague/fuzzy (meaning) ambiguous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618" name="Google Shape;618;p4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505626" y="2927801"/>
            <a:ext cx="1227775" cy="1227775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45"/>
          <p:cNvSpPr txBox="1"/>
          <p:nvPr/>
        </p:nvSpPr>
        <p:spPr>
          <a:xfrm>
            <a:off x="7547700" y="4024500"/>
            <a:ext cx="1180500" cy="2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Egg(s)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6"/>
          <p:cNvSpPr txBox="1"/>
          <p:nvPr>
            <p:ph type="title"/>
          </p:nvPr>
        </p:nvSpPr>
        <p:spPr>
          <a:xfrm>
            <a:off x="221300" y="507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chemeClr val="lt1"/>
                </a:highlight>
              </a:rPr>
              <a:t>Final Consonants ‘받침’ (</a:t>
            </a:r>
            <a:r>
              <a:rPr lang="en">
                <a:highlight>
                  <a:schemeClr val="lt1"/>
                </a:highlight>
              </a:rPr>
              <a:t>ㄴ, </a:t>
            </a:r>
            <a:r>
              <a:rPr lang="en">
                <a:highlight>
                  <a:schemeClr val="lt1"/>
                </a:highlight>
              </a:rPr>
              <a:t>ㄹ, </a:t>
            </a:r>
            <a:r>
              <a:rPr lang="en">
                <a:highlight>
                  <a:schemeClr val="lt1"/>
                </a:highlight>
              </a:rPr>
              <a:t>ㅁ, ㅇ</a:t>
            </a:r>
            <a:r>
              <a:rPr lang="en">
                <a:highlight>
                  <a:schemeClr val="lt1"/>
                </a:highlight>
              </a:rPr>
              <a:t>)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25" name="Google Shape;625;p46"/>
          <p:cNvGraphicFramePr/>
          <p:nvPr/>
        </p:nvGraphicFramePr>
        <p:xfrm>
          <a:off x="598950" y="1328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{A332BA17-1AE6-4000-9213-2C8E79BFBD95}</a:tableStyleId>
              </a:tblPr>
              <a:tblGrid>
                <a:gridCol w="1203500"/>
                <a:gridCol w="1203500"/>
              </a:tblGrid>
              <a:tr h="1037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곰</a:t>
                      </a:r>
                      <a:endParaRPr sz="36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공</a:t>
                      </a:r>
                      <a:endParaRPr sz="36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26" name="Google Shape;626;p46"/>
          <p:cNvGraphicFramePr/>
          <p:nvPr/>
        </p:nvGraphicFramePr>
        <p:xfrm>
          <a:off x="3503200" y="1328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{A332BA17-1AE6-4000-9213-2C8E79BFBD95}</a:tableStyleId>
              </a:tblPr>
              <a:tblGrid>
                <a:gridCol w="1203500"/>
                <a:gridCol w="1203500"/>
              </a:tblGrid>
              <a:tr h="1037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만</a:t>
                      </a:r>
                      <a:endParaRPr sz="36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말</a:t>
                      </a:r>
                      <a:endParaRPr sz="36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27" name="Google Shape;627;p46"/>
          <p:cNvGraphicFramePr/>
          <p:nvPr/>
        </p:nvGraphicFramePr>
        <p:xfrm>
          <a:off x="6407450" y="1328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{A332BA17-1AE6-4000-9213-2C8E79BFBD95}</a:tableStyleId>
              </a:tblPr>
              <a:tblGrid>
                <a:gridCol w="1203500"/>
                <a:gridCol w="1203500"/>
              </a:tblGrid>
              <a:tr h="1037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산</a:t>
                      </a:r>
                      <a:endParaRPr sz="36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상</a:t>
                      </a:r>
                      <a:endParaRPr sz="36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28" name="Google Shape;628;p46"/>
          <p:cNvGraphicFramePr/>
          <p:nvPr/>
        </p:nvGraphicFramePr>
        <p:xfrm>
          <a:off x="598950" y="2861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{A332BA17-1AE6-4000-9213-2C8E79BFBD95}</a:tableStyleId>
              </a:tblPr>
              <a:tblGrid>
                <a:gridCol w="1203500"/>
                <a:gridCol w="1203500"/>
              </a:tblGrid>
              <a:tr h="1037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발</a:t>
                      </a:r>
                      <a:endParaRPr sz="36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밤</a:t>
                      </a:r>
                      <a:endParaRPr sz="36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29" name="Google Shape;629;p46"/>
          <p:cNvGraphicFramePr/>
          <p:nvPr/>
        </p:nvGraphicFramePr>
        <p:xfrm>
          <a:off x="3503200" y="2861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{A332BA17-1AE6-4000-9213-2C8E79BFBD95}</a:tableStyleId>
              </a:tblPr>
              <a:tblGrid>
                <a:gridCol w="1203500"/>
                <a:gridCol w="1203500"/>
              </a:tblGrid>
              <a:tr h="1037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가발</a:t>
                      </a:r>
                      <a:endParaRPr sz="36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가방</a:t>
                      </a:r>
                      <a:endParaRPr sz="36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30" name="Google Shape;630;p46"/>
          <p:cNvGraphicFramePr/>
          <p:nvPr/>
        </p:nvGraphicFramePr>
        <p:xfrm>
          <a:off x="6407450" y="2861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{A332BA17-1AE6-4000-9213-2C8E79BFBD95}</a:tableStyleId>
              </a:tblPr>
              <a:tblGrid>
                <a:gridCol w="1203500"/>
                <a:gridCol w="1203500"/>
              </a:tblGrid>
              <a:tr h="1037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마음</a:t>
                      </a:r>
                      <a:endParaRPr sz="36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마을</a:t>
                      </a:r>
                      <a:endParaRPr sz="36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47"/>
          <p:cNvSpPr txBox="1"/>
          <p:nvPr>
            <p:ph type="title"/>
          </p:nvPr>
        </p:nvSpPr>
        <p:spPr>
          <a:xfrm>
            <a:off x="181100" y="492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Let’s complete words!</a:t>
            </a:r>
            <a:endParaRPr/>
          </a:p>
        </p:txBody>
      </p:sp>
      <p:pic>
        <p:nvPicPr>
          <p:cNvPr id="636" name="Google Shape;636;p47"/>
          <p:cNvPicPr preferRelativeResize="0"/>
          <p:nvPr/>
        </p:nvPicPr>
        <p:blipFill rotWithShape="1">
          <a:blip r:embed="rId3">
            <a:alphaModFix/>
          </a:blip>
          <a:srcRect b="40632" l="5688" r="35667" t="4871"/>
          <a:stretch/>
        </p:blipFill>
        <p:spPr>
          <a:xfrm>
            <a:off x="512625" y="1411200"/>
            <a:ext cx="3365401" cy="2802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7" name="Google Shape;637;p47"/>
          <p:cNvCxnSpPr/>
          <p:nvPr/>
        </p:nvCxnSpPr>
        <p:spPr>
          <a:xfrm flipH="1" rot="10800000">
            <a:off x="3256050" y="1667625"/>
            <a:ext cx="2651100" cy="2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8" name="Google Shape;638;p47"/>
          <p:cNvCxnSpPr/>
          <p:nvPr/>
        </p:nvCxnSpPr>
        <p:spPr>
          <a:xfrm flipH="1" rot="10800000">
            <a:off x="3306275" y="2421050"/>
            <a:ext cx="2681100" cy="2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9" name="Google Shape;639;p47"/>
          <p:cNvCxnSpPr/>
          <p:nvPr/>
        </p:nvCxnSpPr>
        <p:spPr>
          <a:xfrm flipH="1" rot="10800000">
            <a:off x="3808475" y="3174475"/>
            <a:ext cx="21789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0" name="Google Shape;640;p47"/>
          <p:cNvCxnSpPr/>
          <p:nvPr/>
        </p:nvCxnSpPr>
        <p:spPr>
          <a:xfrm flipH="1" rot="10800000">
            <a:off x="3808475" y="3837675"/>
            <a:ext cx="2239200" cy="3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1" name="Google Shape;641;p47"/>
          <p:cNvSpPr txBox="1"/>
          <p:nvPr/>
        </p:nvSpPr>
        <p:spPr>
          <a:xfrm>
            <a:off x="6690550" y="2089863"/>
            <a:ext cx="5325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/>
              <a:t>물</a:t>
            </a:r>
            <a:endParaRPr b="1" sz="2900"/>
          </a:p>
        </p:txBody>
      </p:sp>
      <p:sp>
        <p:nvSpPr>
          <p:cNvPr id="642" name="Google Shape;642;p47"/>
          <p:cNvSpPr txBox="1"/>
          <p:nvPr/>
        </p:nvSpPr>
        <p:spPr>
          <a:xfrm>
            <a:off x="6690550" y="1331538"/>
            <a:ext cx="5325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/>
              <a:t>산</a:t>
            </a:r>
            <a:endParaRPr b="1" sz="2900"/>
          </a:p>
        </p:txBody>
      </p:sp>
      <p:sp>
        <p:nvSpPr>
          <p:cNvPr id="643" name="Google Shape;643;p47"/>
          <p:cNvSpPr txBox="1"/>
          <p:nvPr/>
        </p:nvSpPr>
        <p:spPr>
          <a:xfrm>
            <a:off x="6690550" y="2848200"/>
            <a:ext cx="16275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/>
              <a:t>가방</a:t>
            </a:r>
            <a:endParaRPr b="1" sz="2900"/>
          </a:p>
        </p:txBody>
      </p:sp>
      <p:sp>
        <p:nvSpPr>
          <p:cNvPr id="644" name="Google Shape;644;p47"/>
          <p:cNvSpPr txBox="1"/>
          <p:nvPr/>
        </p:nvSpPr>
        <p:spPr>
          <a:xfrm>
            <a:off x="6690550" y="3556025"/>
            <a:ext cx="11652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/>
              <a:t>엄마</a:t>
            </a:r>
            <a:endParaRPr b="1" sz="2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48"/>
          <p:cNvSpPr txBox="1"/>
          <p:nvPr>
            <p:ph type="title"/>
          </p:nvPr>
        </p:nvSpPr>
        <p:spPr>
          <a:xfrm>
            <a:off x="161000" y="432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Follow the lines and make the letters!</a:t>
            </a:r>
            <a:endParaRPr/>
          </a:p>
        </p:txBody>
      </p:sp>
      <p:pic>
        <p:nvPicPr>
          <p:cNvPr id="650" name="Google Shape;650;p48"/>
          <p:cNvPicPr preferRelativeResize="0"/>
          <p:nvPr/>
        </p:nvPicPr>
        <p:blipFill rotWithShape="1">
          <a:blip r:embed="rId3">
            <a:alphaModFix/>
          </a:blip>
          <a:srcRect b="22492" l="51123" r="42390" t="40821"/>
          <a:stretch/>
        </p:blipFill>
        <p:spPr>
          <a:xfrm>
            <a:off x="3747255" y="1343375"/>
            <a:ext cx="950299" cy="302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48"/>
          <p:cNvSpPr/>
          <p:nvPr/>
        </p:nvSpPr>
        <p:spPr>
          <a:xfrm>
            <a:off x="753475" y="1095200"/>
            <a:ext cx="542400" cy="472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보</a:t>
            </a:r>
            <a:endParaRPr sz="2300"/>
          </a:p>
        </p:txBody>
      </p:sp>
      <p:sp>
        <p:nvSpPr>
          <p:cNvPr id="652" name="Google Shape;652;p48"/>
          <p:cNvSpPr/>
          <p:nvPr/>
        </p:nvSpPr>
        <p:spPr>
          <a:xfrm>
            <a:off x="512350" y="1828700"/>
            <a:ext cx="441900" cy="472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가</a:t>
            </a:r>
            <a:endParaRPr sz="2300"/>
          </a:p>
        </p:txBody>
      </p:sp>
      <p:cxnSp>
        <p:nvCxnSpPr>
          <p:cNvPr id="653" name="Google Shape;653;p48"/>
          <p:cNvCxnSpPr/>
          <p:nvPr/>
        </p:nvCxnSpPr>
        <p:spPr>
          <a:xfrm>
            <a:off x="1366225" y="1562200"/>
            <a:ext cx="2441100" cy="7584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654" name="Google Shape;654;p48"/>
          <p:cNvCxnSpPr>
            <a:stCxn id="652" idx="3"/>
          </p:cNvCxnSpPr>
          <p:nvPr/>
        </p:nvCxnSpPr>
        <p:spPr>
          <a:xfrm>
            <a:off x="954250" y="2064800"/>
            <a:ext cx="2804100" cy="787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655" name="Google Shape;655;p48"/>
          <p:cNvSpPr/>
          <p:nvPr/>
        </p:nvSpPr>
        <p:spPr>
          <a:xfrm>
            <a:off x="954250" y="2619175"/>
            <a:ext cx="492300" cy="472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다</a:t>
            </a:r>
            <a:endParaRPr sz="2300"/>
          </a:p>
        </p:txBody>
      </p:sp>
      <p:sp>
        <p:nvSpPr>
          <p:cNvPr id="656" name="Google Shape;656;p48"/>
          <p:cNvSpPr/>
          <p:nvPr/>
        </p:nvSpPr>
        <p:spPr>
          <a:xfrm>
            <a:off x="311575" y="3283575"/>
            <a:ext cx="441900" cy="472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모</a:t>
            </a:r>
            <a:endParaRPr sz="2300"/>
          </a:p>
        </p:txBody>
      </p:sp>
      <p:cxnSp>
        <p:nvCxnSpPr>
          <p:cNvPr id="657" name="Google Shape;657;p48"/>
          <p:cNvCxnSpPr/>
          <p:nvPr/>
        </p:nvCxnSpPr>
        <p:spPr>
          <a:xfrm>
            <a:off x="1446550" y="2888975"/>
            <a:ext cx="2411100" cy="6609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658" name="Google Shape;658;p48"/>
          <p:cNvSpPr/>
          <p:nvPr/>
        </p:nvSpPr>
        <p:spPr>
          <a:xfrm>
            <a:off x="7244825" y="3283575"/>
            <a:ext cx="683100" cy="73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봄</a:t>
            </a:r>
            <a:endParaRPr sz="2300"/>
          </a:p>
        </p:txBody>
      </p:sp>
      <p:sp>
        <p:nvSpPr>
          <p:cNvPr id="659" name="Google Shape;659;p48"/>
          <p:cNvSpPr/>
          <p:nvPr/>
        </p:nvSpPr>
        <p:spPr>
          <a:xfrm>
            <a:off x="6328800" y="2416775"/>
            <a:ext cx="641100" cy="472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달</a:t>
            </a:r>
            <a:endParaRPr sz="2300"/>
          </a:p>
        </p:txBody>
      </p:sp>
      <p:sp>
        <p:nvSpPr>
          <p:cNvPr id="660" name="Google Shape;660;p48"/>
          <p:cNvSpPr/>
          <p:nvPr/>
        </p:nvSpPr>
        <p:spPr>
          <a:xfrm>
            <a:off x="6920400" y="1466472"/>
            <a:ext cx="641100" cy="572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강</a:t>
            </a:r>
            <a:endParaRPr sz="2300"/>
          </a:p>
        </p:txBody>
      </p:sp>
      <p:sp>
        <p:nvSpPr>
          <p:cNvPr id="661" name="Google Shape;661;p48"/>
          <p:cNvSpPr/>
          <p:nvPr/>
        </p:nvSpPr>
        <p:spPr>
          <a:xfrm>
            <a:off x="5687700" y="1135400"/>
            <a:ext cx="641100" cy="572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몸</a:t>
            </a:r>
            <a:endParaRPr sz="2300"/>
          </a:p>
        </p:txBody>
      </p:sp>
      <p:sp>
        <p:nvSpPr>
          <p:cNvPr id="662" name="Google Shape;662;p48"/>
          <p:cNvSpPr/>
          <p:nvPr/>
        </p:nvSpPr>
        <p:spPr>
          <a:xfrm>
            <a:off x="632950" y="3948050"/>
            <a:ext cx="813600" cy="52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치구</a:t>
            </a:r>
            <a:endParaRPr sz="2300"/>
          </a:p>
        </p:txBody>
      </p:sp>
      <p:cxnSp>
        <p:nvCxnSpPr>
          <p:cNvPr id="663" name="Google Shape;663;p48"/>
          <p:cNvCxnSpPr>
            <a:stCxn id="656" idx="3"/>
          </p:cNvCxnSpPr>
          <p:nvPr/>
        </p:nvCxnSpPr>
        <p:spPr>
          <a:xfrm flipH="1" rot="10800000">
            <a:off x="753475" y="2521575"/>
            <a:ext cx="2963400" cy="9981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664" name="Google Shape;664;p48"/>
          <p:cNvCxnSpPr/>
          <p:nvPr/>
        </p:nvCxnSpPr>
        <p:spPr>
          <a:xfrm flipH="1" rot="10800000">
            <a:off x="1446550" y="1959075"/>
            <a:ext cx="2300700" cy="23226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665" name="Google Shape;665;p48"/>
          <p:cNvSpPr/>
          <p:nvPr/>
        </p:nvSpPr>
        <p:spPr>
          <a:xfrm>
            <a:off x="5666700" y="3948050"/>
            <a:ext cx="1094100" cy="73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친구</a:t>
            </a:r>
            <a:endParaRPr sz="2300"/>
          </a:p>
        </p:txBody>
      </p:sp>
      <p:cxnSp>
        <p:nvCxnSpPr>
          <p:cNvPr id="666" name="Google Shape;666;p48"/>
          <p:cNvCxnSpPr/>
          <p:nvPr/>
        </p:nvCxnSpPr>
        <p:spPr>
          <a:xfrm>
            <a:off x="4631150" y="1918775"/>
            <a:ext cx="1014600" cy="21399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667" name="Google Shape;667;p48"/>
          <p:cNvCxnSpPr>
            <a:endCxn id="658" idx="1"/>
          </p:cNvCxnSpPr>
          <p:nvPr/>
        </p:nvCxnSpPr>
        <p:spPr>
          <a:xfrm>
            <a:off x="4727825" y="2500425"/>
            <a:ext cx="2517000" cy="11499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668" name="Google Shape;668;p48"/>
          <p:cNvCxnSpPr/>
          <p:nvPr/>
        </p:nvCxnSpPr>
        <p:spPr>
          <a:xfrm flipH="1" rot="10800000">
            <a:off x="4727929" y="1750100"/>
            <a:ext cx="2222700" cy="1102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669" name="Google Shape;669;p48"/>
          <p:cNvCxnSpPr>
            <a:endCxn id="659" idx="1"/>
          </p:cNvCxnSpPr>
          <p:nvPr/>
        </p:nvCxnSpPr>
        <p:spPr>
          <a:xfrm flipH="1" rot="10800000">
            <a:off x="4631100" y="2652875"/>
            <a:ext cx="1697700" cy="9234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670" name="Google Shape;670;p48"/>
          <p:cNvCxnSpPr>
            <a:endCxn id="661" idx="1"/>
          </p:cNvCxnSpPr>
          <p:nvPr/>
        </p:nvCxnSpPr>
        <p:spPr>
          <a:xfrm flipH="1" rot="10800000">
            <a:off x="4581000" y="1421750"/>
            <a:ext cx="1106700" cy="9291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dot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9"/>
          <p:cNvSpPr txBox="1"/>
          <p:nvPr/>
        </p:nvSpPr>
        <p:spPr>
          <a:xfrm>
            <a:off x="5493400" y="4299650"/>
            <a:ext cx="5697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</p:txBody>
      </p:sp>
      <p:pic>
        <p:nvPicPr>
          <p:cNvPr id="676" name="Google Shape;67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825" y="1753275"/>
            <a:ext cx="161925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3300" y="2169488"/>
            <a:ext cx="336931" cy="219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9200" y="2169488"/>
            <a:ext cx="226396" cy="219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5600" y="2169488"/>
            <a:ext cx="359995" cy="219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49"/>
          <p:cNvPicPr preferRelativeResize="0"/>
          <p:nvPr/>
        </p:nvPicPr>
        <p:blipFill rotWithShape="1">
          <a:blip r:embed="rId7">
            <a:alphaModFix/>
          </a:blip>
          <a:srcRect b="16645" l="0" r="0" t="0"/>
          <a:stretch/>
        </p:blipFill>
        <p:spPr>
          <a:xfrm>
            <a:off x="5614575" y="1627425"/>
            <a:ext cx="1590675" cy="101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0550" y="3378946"/>
            <a:ext cx="161925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17750" y="3699808"/>
            <a:ext cx="504825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36075" y="3765400"/>
            <a:ext cx="328575" cy="20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74000" y="3589283"/>
            <a:ext cx="504825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093575" y="3852200"/>
            <a:ext cx="3714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40663" y="4033175"/>
            <a:ext cx="3714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09650" y="3589283"/>
            <a:ext cx="504825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8863" y="4036438"/>
            <a:ext cx="226396" cy="219738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49"/>
          <p:cNvSpPr txBox="1"/>
          <p:nvPr/>
        </p:nvSpPr>
        <p:spPr>
          <a:xfrm>
            <a:off x="6170938" y="3286963"/>
            <a:ext cx="914100" cy="1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</a:t>
            </a:r>
            <a:endParaRPr/>
          </a:p>
        </p:txBody>
      </p:sp>
      <p:sp>
        <p:nvSpPr>
          <p:cNvPr id="690" name="Google Shape;690;p49"/>
          <p:cNvSpPr txBox="1"/>
          <p:nvPr>
            <p:ph type="title"/>
          </p:nvPr>
        </p:nvSpPr>
        <p:spPr>
          <a:xfrm>
            <a:off x="221300" y="507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Final Consonants ‘받침’ (</a:t>
            </a:r>
            <a:r>
              <a:rPr lang="en"/>
              <a:t>ㅂ / ㅍ</a:t>
            </a:r>
            <a:r>
              <a:rPr lang="en"/>
              <a:t>)</a:t>
            </a:r>
            <a:endParaRPr/>
          </a:p>
        </p:txBody>
      </p:sp>
      <p:sp>
        <p:nvSpPr>
          <p:cNvPr id="691" name="Google Shape;691;p49"/>
          <p:cNvSpPr txBox="1"/>
          <p:nvPr>
            <p:ph idx="1" type="body"/>
          </p:nvPr>
        </p:nvSpPr>
        <p:spPr>
          <a:xfrm>
            <a:off x="311700" y="1074497"/>
            <a:ext cx="8520600" cy="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/>
              <a:t>5</a:t>
            </a:r>
            <a:r>
              <a:rPr b="1" lang="en"/>
              <a:t>. 받침 ‘</a:t>
            </a:r>
            <a:r>
              <a:rPr b="1" lang="en">
                <a:solidFill>
                  <a:srgbClr val="FF0000"/>
                </a:solidFill>
              </a:rPr>
              <a:t>ㅂ &amp; ㅍ</a:t>
            </a:r>
            <a:r>
              <a:rPr b="1" lang="en"/>
              <a:t>’ Sounds like [B]</a:t>
            </a:r>
            <a:endParaRPr b="1"/>
          </a:p>
        </p:txBody>
      </p:sp>
      <p:pic>
        <p:nvPicPr>
          <p:cNvPr id="692" name="Google Shape;69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8306" y="2169500"/>
            <a:ext cx="328575" cy="21972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49"/>
          <p:cNvSpPr txBox="1"/>
          <p:nvPr/>
        </p:nvSpPr>
        <p:spPr>
          <a:xfrm>
            <a:off x="2653300" y="2643675"/>
            <a:ext cx="7722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</a:t>
            </a:r>
            <a:endParaRPr/>
          </a:p>
        </p:txBody>
      </p:sp>
      <p:sp>
        <p:nvSpPr>
          <p:cNvPr id="694" name="Google Shape;694;p49"/>
          <p:cNvSpPr txBox="1"/>
          <p:nvPr/>
        </p:nvSpPr>
        <p:spPr>
          <a:xfrm>
            <a:off x="4189200" y="2643675"/>
            <a:ext cx="3828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sp>
        <p:nvSpPr>
          <p:cNvPr id="695" name="Google Shape;695;p49"/>
          <p:cNvSpPr txBox="1"/>
          <p:nvPr/>
        </p:nvSpPr>
        <p:spPr>
          <a:xfrm>
            <a:off x="6170950" y="2643675"/>
            <a:ext cx="9141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JIB</a:t>
            </a:r>
            <a:endParaRPr/>
          </a:p>
        </p:txBody>
      </p:sp>
      <p:sp>
        <p:nvSpPr>
          <p:cNvPr id="696" name="Google Shape;696;p49"/>
          <p:cNvSpPr txBox="1"/>
          <p:nvPr/>
        </p:nvSpPr>
        <p:spPr>
          <a:xfrm>
            <a:off x="2732950" y="4299650"/>
            <a:ext cx="8034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SOO	</a:t>
            </a:r>
            <a:endParaRPr/>
          </a:p>
        </p:txBody>
      </p:sp>
      <p:sp>
        <p:nvSpPr>
          <p:cNvPr id="697" name="Google Shape;697;p49"/>
          <p:cNvSpPr txBox="1"/>
          <p:nvPr/>
        </p:nvSpPr>
        <p:spPr>
          <a:xfrm>
            <a:off x="4197288" y="4299650"/>
            <a:ext cx="2622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sp>
        <p:nvSpPr>
          <p:cNvPr id="698" name="Google Shape;698;p49"/>
          <p:cNvSpPr txBox="1"/>
          <p:nvPr/>
        </p:nvSpPr>
        <p:spPr>
          <a:xfrm>
            <a:off x="6656975" y="4299650"/>
            <a:ext cx="13575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SOOB</a:t>
            </a:r>
            <a:endParaRPr/>
          </a:p>
        </p:txBody>
      </p:sp>
      <p:sp>
        <p:nvSpPr>
          <p:cNvPr id="699" name="Google Shape;699;p49"/>
          <p:cNvSpPr txBox="1"/>
          <p:nvPr/>
        </p:nvSpPr>
        <p:spPr>
          <a:xfrm>
            <a:off x="7205250" y="3543238"/>
            <a:ext cx="135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[      ]</a:t>
            </a:r>
            <a:endParaRPr b="1"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50"/>
          <p:cNvSpPr txBox="1"/>
          <p:nvPr>
            <p:ph type="title"/>
          </p:nvPr>
        </p:nvSpPr>
        <p:spPr>
          <a:xfrm>
            <a:off x="221300" y="507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Final Consonants ‘받침’ (ㅂ / ㅍ)</a:t>
            </a:r>
            <a:endParaRPr/>
          </a:p>
        </p:txBody>
      </p:sp>
      <p:sp>
        <p:nvSpPr>
          <p:cNvPr id="705" name="Google Shape;705;p50"/>
          <p:cNvSpPr txBox="1"/>
          <p:nvPr>
            <p:ph idx="1" type="body"/>
          </p:nvPr>
        </p:nvSpPr>
        <p:spPr>
          <a:xfrm>
            <a:off x="311700" y="1074497"/>
            <a:ext cx="8520600" cy="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/>
              <a:t>5</a:t>
            </a:r>
            <a:r>
              <a:rPr b="1" lang="en"/>
              <a:t>. 받침 ‘</a:t>
            </a:r>
            <a:r>
              <a:rPr b="1" lang="en">
                <a:solidFill>
                  <a:srgbClr val="FF0000"/>
                </a:solidFill>
              </a:rPr>
              <a:t>ㅂ &amp; ㅍ</a:t>
            </a:r>
            <a:r>
              <a:rPr b="1" lang="en"/>
              <a:t>’ Sounds like [B]</a:t>
            </a:r>
            <a:endParaRPr b="1"/>
          </a:p>
        </p:txBody>
      </p:sp>
      <p:pic>
        <p:nvPicPr>
          <p:cNvPr id="706" name="Google Shape;70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08997"/>
            <a:ext cx="8839200" cy="1697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51"/>
          <p:cNvSpPr txBox="1"/>
          <p:nvPr>
            <p:ph type="title"/>
          </p:nvPr>
        </p:nvSpPr>
        <p:spPr>
          <a:xfrm>
            <a:off x="311700" y="492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받아쓰기</a:t>
            </a:r>
            <a:endParaRPr/>
          </a:p>
        </p:txBody>
      </p:sp>
      <p:sp>
        <p:nvSpPr>
          <p:cNvPr id="712" name="Google Shape;712;p51"/>
          <p:cNvSpPr/>
          <p:nvPr/>
        </p:nvSpPr>
        <p:spPr>
          <a:xfrm>
            <a:off x="294815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51"/>
          <p:cNvSpPr/>
          <p:nvPr/>
        </p:nvSpPr>
        <p:spPr>
          <a:xfrm>
            <a:off x="928579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51"/>
          <p:cNvSpPr/>
          <p:nvPr/>
        </p:nvSpPr>
        <p:spPr>
          <a:xfrm>
            <a:off x="3038129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51"/>
          <p:cNvSpPr/>
          <p:nvPr/>
        </p:nvSpPr>
        <p:spPr>
          <a:xfrm>
            <a:off x="3675704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51"/>
          <p:cNvSpPr/>
          <p:nvPr/>
        </p:nvSpPr>
        <p:spPr>
          <a:xfrm>
            <a:off x="2038603" y="42681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51"/>
          <p:cNvSpPr/>
          <p:nvPr/>
        </p:nvSpPr>
        <p:spPr>
          <a:xfrm>
            <a:off x="2672367" y="42681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51"/>
          <p:cNvSpPr/>
          <p:nvPr/>
        </p:nvSpPr>
        <p:spPr>
          <a:xfrm>
            <a:off x="3846429" y="42681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51"/>
          <p:cNvSpPr/>
          <p:nvPr/>
        </p:nvSpPr>
        <p:spPr>
          <a:xfrm>
            <a:off x="8399579" y="42681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1"/>
          <p:cNvSpPr txBox="1"/>
          <p:nvPr/>
        </p:nvSpPr>
        <p:spPr>
          <a:xfrm>
            <a:off x="5169350" y="465250"/>
            <a:ext cx="366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Listen: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https://mote.fyi/cxufejg</a:t>
            </a:r>
            <a:r>
              <a:rPr lang="en"/>
              <a:t> </a:t>
            </a:r>
            <a:endParaRPr/>
          </a:p>
        </p:txBody>
      </p:sp>
      <p:sp>
        <p:nvSpPr>
          <p:cNvPr id="721" name="Google Shape;721;p51"/>
          <p:cNvSpPr/>
          <p:nvPr/>
        </p:nvSpPr>
        <p:spPr>
          <a:xfrm>
            <a:off x="4480165" y="42681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51"/>
          <p:cNvSpPr/>
          <p:nvPr/>
        </p:nvSpPr>
        <p:spPr>
          <a:xfrm>
            <a:off x="1562328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51"/>
          <p:cNvSpPr/>
          <p:nvPr/>
        </p:nvSpPr>
        <p:spPr>
          <a:xfrm>
            <a:off x="294815" y="42681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724" name="Google Shape;724;p51"/>
          <p:cNvSpPr/>
          <p:nvPr/>
        </p:nvSpPr>
        <p:spPr>
          <a:xfrm>
            <a:off x="928579" y="42681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725" name="Google Shape;725;p51"/>
          <p:cNvSpPr/>
          <p:nvPr/>
        </p:nvSpPr>
        <p:spPr>
          <a:xfrm>
            <a:off x="5113915" y="42681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51"/>
          <p:cNvSpPr/>
          <p:nvPr/>
        </p:nvSpPr>
        <p:spPr>
          <a:xfrm>
            <a:off x="4996140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1"/>
          <p:cNvSpPr/>
          <p:nvPr/>
        </p:nvSpPr>
        <p:spPr>
          <a:xfrm>
            <a:off x="5629890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1"/>
          <p:cNvSpPr/>
          <p:nvPr/>
        </p:nvSpPr>
        <p:spPr>
          <a:xfrm>
            <a:off x="6263640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9" name="Google Shape;729;p51"/>
          <p:cNvPicPr preferRelativeResize="0"/>
          <p:nvPr/>
        </p:nvPicPr>
        <p:blipFill rotWithShape="1">
          <a:blip r:embed="rId4">
            <a:alphaModFix/>
          </a:blip>
          <a:srcRect b="5555" l="0" r="0" t="14965"/>
          <a:stretch/>
        </p:blipFill>
        <p:spPr>
          <a:xfrm>
            <a:off x="61700" y="1016875"/>
            <a:ext cx="1298925" cy="109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51"/>
          <p:cNvPicPr preferRelativeResize="0"/>
          <p:nvPr/>
        </p:nvPicPr>
        <p:blipFill rotWithShape="1">
          <a:blip r:embed="rId5">
            <a:alphaModFix/>
          </a:blip>
          <a:srcRect b="4761" l="0" r="0" t="0"/>
          <a:stretch/>
        </p:blipFill>
        <p:spPr>
          <a:xfrm>
            <a:off x="1360625" y="1016875"/>
            <a:ext cx="1103447" cy="10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51"/>
          <p:cNvSpPr txBox="1"/>
          <p:nvPr/>
        </p:nvSpPr>
        <p:spPr>
          <a:xfrm>
            <a:off x="624675" y="2019550"/>
            <a:ext cx="1180500" cy="2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 Handle(s)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732" name="Google Shape;732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18851" y="1016875"/>
            <a:ext cx="1667500" cy="1249025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51"/>
          <p:cNvSpPr txBox="1"/>
          <p:nvPr/>
        </p:nvSpPr>
        <p:spPr>
          <a:xfrm>
            <a:off x="3062350" y="2019550"/>
            <a:ext cx="1180500" cy="2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 Hospitalization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734" name="Google Shape;734;p51"/>
          <p:cNvSpPr/>
          <p:nvPr/>
        </p:nvSpPr>
        <p:spPr>
          <a:xfrm>
            <a:off x="7193115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51"/>
          <p:cNvSpPr/>
          <p:nvPr/>
        </p:nvSpPr>
        <p:spPr>
          <a:xfrm>
            <a:off x="7826865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51"/>
          <p:cNvSpPr/>
          <p:nvPr/>
        </p:nvSpPr>
        <p:spPr>
          <a:xfrm>
            <a:off x="8460615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7" name="Google Shape;737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20383" y="810945"/>
            <a:ext cx="1360925" cy="1360925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51"/>
          <p:cNvSpPr txBox="1"/>
          <p:nvPr/>
        </p:nvSpPr>
        <p:spPr>
          <a:xfrm>
            <a:off x="5326000" y="2019550"/>
            <a:ext cx="1180500" cy="2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 </a:t>
            </a:r>
            <a:r>
              <a:rPr lang="en" sz="1300">
                <a:solidFill>
                  <a:schemeClr val="dk1"/>
                </a:solidFill>
              </a:rPr>
              <a:t>ginkgo leaf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739" name="Google Shape;739;p51"/>
          <p:cNvSpPr txBox="1"/>
          <p:nvPr/>
        </p:nvSpPr>
        <p:spPr>
          <a:xfrm>
            <a:off x="7522975" y="2019550"/>
            <a:ext cx="1180500" cy="2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 </a:t>
            </a:r>
            <a:r>
              <a:rPr lang="en" sz="1300">
                <a:solidFill>
                  <a:schemeClr val="dk1"/>
                </a:solidFill>
              </a:rPr>
              <a:t>maple leaf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740" name="Google Shape;740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3075" y="2960649"/>
            <a:ext cx="1298925" cy="1220555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51"/>
          <p:cNvSpPr txBox="1"/>
          <p:nvPr/>
        </p:nvSpPr>
        <p:spPr>
          <a:xfrm>
            <a:off x="223075" y="4028450"/>
            <a:ext cx="1180500" cy="2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 Knee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742" name="Google Shape;742;p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45225" y="2960662"/>
            <a:ext cx="1360925" cy="1113983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51"/>
          <p:cNvSpPr txBox="1"/>
          <p:nvPr/>
        </p:nvSpPr>
        <p:spPr>
          <a:xfrm>
            <a:off x="2035450" y="4028450"/>
            <a:ext cx="1180500" cy="2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 Cover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744" name="Google Shape;744;p5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01000" y="2916095"/>
            <a:ext cx="1260850" cy="131245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51"/>
          <p:cNvSpPr txBox="1"/>
          <p:nvPr/>
        </p:nvSpPr>
        <p:spPr>
          <a:xfrm>
            <a:off x="4176275" y="4028450"/>
            <a:ext cx="1180500" cy="2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 Suddenly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746" name="Google Shape;746;p5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65900" y="2893150"/>
            <a:ext cx="1260850" cy="1312417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51"/>
          <p:cNvSpPr/>
          <p:nvPr/>
        </p:nvSpPr>
        <p:spPr>
          <a:xfrm>
            <a:off x="6080742" y="42681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51"/>
          <p:cNvSpPr/>
          <p:nvPr/>
        </p:nvSpPr>
        <p:spPr>
          <a:xfrm>
            <a:off x="6714478" y="42681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51"/>
          <p:cNvSpPr/>
          <p:nvPr/>
        </p:nvSpPr>
        <p:spPr>
          <a:xfrm>
            <a:off x="7348228" y="42681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51"/>
          <p:cNvSpPr/>
          <p:nvPr/>
        </p:nvSpPr>
        <p:spPr>
          <a:xfrm rot="1706151">
            <a:off x="6529392" y="3490431"/>
            <a:ext cx="267129" cy="16376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51" name="Google Shape;751;p51"/>
          <p:cNvSpPr txBox="1"/>
          <p:nvPr/>
        </p:nvSpPr>
        <p:spPr>
          <a:xfrm>
            <a:off x="6410575" y="4028450"/>
            <a:ext cx="1180500" cy="2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Side (ribs)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752" name="Google Shape;752;p51"/>
          <p:cNvSpPr txBox="1"/>
          <p:nvPr/>
        </p:nvSpPr>
        <p:spPr>
          <a:xfrm>
            <a:off x="8399575" y="4028450"/>
            <a:ext cx="572700" cy="2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Side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36" y="499925"/>
            <a:ext cx="3126413" cy="430662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3093400" y="637550"/>
            <a:ext cx="603000" cy="603000"/>
          </a:xfrm>
          <a:prstGeom prst="ellipse">
            <a:avLst/>
          </a:prstGeom>
          <a:solidFill>
            <a:srgbClr val="FDFDFD"/>
          </a:solidFill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Jua"/>
                <a:ea typeface="Jua"/>
                <a:cs typeface="Jua"/>
                <a:sym typeface="Jua"/>
              </a:rPr>
              <a:t>ㄲ</a:t>
            </a:r>
            <a:endParaRPr b="1" sz="26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3093400" y="1481875"/>
            <a:ext cx="603000" cy="603000"/>
          </a:xfrm>
          <a:prstGeom prst="ellipse">
            <a:avLst/>
          </a:prstGeom>
          <a:solidFill>
            <a:srgbClr val="FDFDFD"/>
          </a:solidFill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Jua"/>
                <a:ea typeface="Jua"/>
                <a:cs typeface="Jua"/>
                <a:sym typeface="Jua"/>
              </a:rPr>
              <a:t>ㄸ</a:t>
            </a:r>
            <a:endParaRPr b="1" sz="26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3093400" y="2343425"/>
            <a:ext cx="603000" cy="603000"/>
          </a:xfrm>
          <a:prstGeom prst="ellipse">
            <a:avLst/>
          </a:prstGeom>
          <a:solidFill>
            <a:srgbClr val="FDFDFD"/>
          </a:solidFill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Jua"/>
                <a:ea typeface="Jua"/>
                <a:cs typeface="Jua"/>
                <a:sym typeface="Jua"/>
              </a:rPr>
              <a:t>ㅃ</a:t>
            </a:r>
            <a:endParaRPr b="1" sz="26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3093400" y="3204975"/>
            <a:ext cx="603000" cy="603000"/>
          </a:xfrm>
          <a:prstGeom prst="ellipse">
            <a:avLst/>
          </a:prstGeom>
          <a:solidFill>
            <a:srgbClr val="FDFDFD"/>
          </a:solidFill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Jua"/>
                <a:ea typeface="Jua"/>
                <a:cs typeface="Jua"/>
                <a:sym typeface="Jua"/>
              </a:rPr>
              <a:t>ㅆ</a:t>
            </a:r>
            <a:endParaRPr b="1" sz="26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3808500" y="3204975"/>
            <a:ext cx="603000" cy="603000"/>
          </a:xfrm>
          <a:prstGeom prst="ellipse">
            <a:avLst/>
          </a:prstGeom>
          <a:solidFill>
            <a:srgbClr val="FDFDFD"/>
          </a:solidFill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Jua"/>
                <a:ea typeface="Jua"/>
                <a:cs typeface="Jua"/>
                <a:sym typeface="Jua"/>
              </a:rPr>
              <a:t>ㅉ</a:t>
            </a:r>
            <a:endParaRPr b="1" sz="26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5931575" y="637550"/>
            <a:ext cx="603000" cy="603000"/>
          </a:xfrm>
          <a:prstGeom prst="ellipse">
            <a:avLst/>
          </a:prstGeom>
          <a:solidFill>
            <a:srgbClr val="FFF2CC"/>
          </a:solidFill>
          <a:ln cap="flat" cmpd="sng" w="19050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9900FF"/>
                </a:solidFill>
                <a:latin typeface="Jua"/>
                <a:ea typeface="Jua"/>
                <a:cs typeface="Jua"/>
                <a:sym typeface="Jua"/>
              </a:rPr>
              <a:t>ㅏ</a:t>
            </a:r>
            <a:endParaRPr sz="3400">
              <a:solidFill>
                <a:srgbClr val="9900F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6732825" y="637550"/>
            <a:ext cx="603000" cy="603000"/>
          </a:xfrm>
          <a:prstGeom prst="ellipse">
            <a:avLst/>
          </a:prstGeom>
          <a:solidFill>
            <a:srgbClr val="FDFDFD"/>
          </a:solidFill>
          <a:ln cap="flat" cmpd="sng" w="19050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9900FF"/>
                </a:solidFill>
                <a:latin typeface="Jua"/>
                <a:ea typeface="Jua"/>
                <a:cs typeface="Jua"/>
                <a:sym typeface="Jua"/>
              </a:rPr>
              <a:t>ㅑ</a:t>
            </a:r>
            <a:endParaRPr sz="3400">
              <a:solidFill>
                <a:srgbClr val="9900F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7534075" y="637550"/>
            <a:ext cx="603000" cy="603000"/>
          </a:xfrm>
          <a:prstGeom prst="ellipse">
            <a:avLst/>
          </a:prstGeom>
          <a:solidFill>
            <a:srgbClr val="FDFDFD"/>
          </a:solidFill>
          <a:ln cap="flat" cmpd="sng" w="19050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9900FF"/>
                </a:solidFill>
                <a:latin typeface="Jua"/>
                <a:ea typeface="Jua"/>
                <a:cs typeface="Jua"/>
                <a:sym typeface="Jua"/>
              </a:rPr>
              <a:t>ㅐ</a:t>
            </a:r>
            <a:endParaRPr sz="3400">
              <a:solidFill>
                <a:srgbClr val="9900F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8335325" y="637550"/>
            <a:ext cx="603000" cy="603000"/>
          </a:xfrm>
          <a:prstGeom prst="ellipse">
            <a:avLst/>
          </a:prstGeom>
          <a:solidFill>
            <a:srgbClr val="FDFDFD"/>
          </a:solidFill>
          <a:ln cap="flat" cmpd="sng" w="19050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9900FF"/>
                </a:solidFill>
                <a:latin typeface="Jua"/>
                <a:ea typeface="Jua"/>
                <a:cs typeface="Jua"/>
                <a:sym typeface="Jua"/>
              </a:rPr>
              <a:t>ㅒ</a:t>
            </a:r>
            <a:endParaRPr sz="3400">
              <a:solidFill>
                <a:srgbClr val="9900F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5931575" y="1481875"/>
            <a:ext cx="603000" cy="6030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9900FF"/>
                </a:solidFill>
                <a:latin typeface="Jua"/>
                <a:ea typeface="Jua"/>
                <a:cs typeface="Jua"/>
                <a:sym typeface="Jua"/>
              </a:rPr>
              <a:t>ㅓ</a:t>
            </a:r>
            <a:endParaRPr sz="3400">
              <a:solidFill>
                <a:srgbClr val="9900F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6732825" y="1481875"/>
            <a:ext cx="603000" cy="603000"/>
          </a:xfrm>
          <a:prstGeom prst="ellipse">
            <a:avLst/>
          </a:prstGeom>
          <a:solidFill>
            <a:srgbClr val="FDFDFD"/>
          </a:solidFill>
          <a:ln cap="flat" cmpd="sng" w="19050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9900FF"/>
                </a:solidFill>
                <a:latin typeface="Jua"/>
                <a:ea typeface="Jua"/>
                <a:cs typeface="Jua"/>
                <a:sym typeface="Jua"/>
              </a:rPr>
              <a:t>ㅕ</a:t>
            </a:r>
            <a:endParaRPr sz="3400">
              <a:solidFill>
                <a:srgbClr val="9900F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7534075" y="1481875"/>
            <a:ext cx="603000" cy="603000"/>
          </a:xfrm>
          <a:prstGeom prst="ellipse">
            <a:avLst/>
          </a:prstGeom>
          <a:solidFill>
            <a:srgbClr val="FDFDFD"/>
          </a:solidFill>
          <a:ln cap="flat" cmpd="sng" w="19050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9900FF"/>
                </a:solidFill>
                <a:latin typeface="Jua"/>
                <a:ea typeface="Jua"/>
                <a:cs typeface="Jua"/>
                <a:sym typeface="Jua"/>
              </a:rPr>
              <a:t>ㅔ</a:t>
            </a:r>
            <a:endParaRPr sz="3400">
              <a:solidFill>
                <a:srgbClr val="9900F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8335325" y="1481875"/>
            <a:ext cx="603000" cy="603000"/>
          </a:xfrm>
          <a:prstGeom prst="ellipse">
            <a:avLst/>
          </a:prstGeom>
          <a:solidFill>
            <a:srgbClr val="FDFDFD"/>
          </a:solidFill>
          <a:ln cap="flat" cmpd="sng" w="19050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9900FF"/>
                </a:solidFill>
                <a:latin typeface="Jua"/>
                <a:ea typeface="Jua"/>
                <a:cs typeface="Jua"/>
                <a:sym typeface="Jua"/>
              </a:rPr>
              <a:t>ㅖ</a:t>
            </a:r>
            <a:endParaRPr sz="3400">
              <a:solidFill>
                <a:srgbClr val="9900F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5931575" y="2351738"/>
            <a:ext cx="603000" cy="603000"/>
          </a:xfrm>
          <a:prstGeom prst="ellipse">
            <a:avLst/>
          </a:prstGeom>
          <a:solidFill>
            <a:srgbClr val="FFF2CC"/>
          </a:solidFill>
          <a:ln cap="flat" cmpd="sng" w="19050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9900FF"/>
                </a:solidFill>
                <a:latin typeface="Jua"/>
                <a:ea typeface="Jua"/>
                <a:cs typeface="Jua"/>
                <a:sym typeface="Jua"/>
              </a:rPr>
              <a:t>ㅗ</a:t>
            </a:r>
            <a:endParaRPr sz="3400">
              <a:solidFill>
                <a:srgbClr val="9900F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2" name="Google Shape;92;p16"/>
          <p:cNvSpPr/>
          <p:nvPr/>
        </p:nvSpPr>
        <p:spPr>
          <a:xfrm>
            <a:off x="6732825" y="2351738"/>
            <a:ext cx="603000" cy="603000"/>
          </a:xfrm>
          <a:prstGeom prst="ellipse">
            <a:avLst/>
          </a:prstGeom>
          <a:solidFill>
            <a:srgbClr val="FDFDFD"/>
          </a:solidFill>
          <a:ln cap="flat" cmpd="sng" w="19050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9900FF"/>
                </a:solidFill>
                <a:latin typeface="Jua"/>
                <a:ea typeface="Jua"/>
                <a:cs typeface="Jua"/>
                <a:sym typeface="Jua"/>
              </a:rPr>
              <a:t>ㅛ</a:t>
            </a:r>
            <a:endParaRPr sz="3400">
              <a:solidFill>
                <a:srgbClr val="9900F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3" name="Google Shape;93;p16"/>
          <p:cNvSpPr/>
          <p:nvPr/>
        </p:nvSpPr>
        <p:spPr>
          <a:xfrm>
            <a:off x="7534075" y="2351738"/>
            <a:ext cx="603000" cy="603000"/>
          </a:xfrm>
          <a:prstGeom prst="ellipse">
            <a:avLst/>
          </a:prstGeom>
          <a:solidFill>
            <a:srgbClr val="FDFDFD"/>
          </a:solidFill>
          <a:ln cap="flat" cmpd="sng" w="19050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9900FF"/>
                </a:solidFill>
                <a:latin typeface="Jua"/>
                <a:ea typeface="Jua"/>
                <a:cs typeface="Jua"/>
                <a:sym typeface="Jua"/>
              </a:rPr>
              <a:t>ㅚ</a:t>
            </a:r>
            <a:endParaRPr sz="3400">
              <a:solidFill>
                <a:srgbClr val="9900F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8335325" y="2351738"/>
            <a:ext cx="603000" cy="603000"/>
          </a:xfrm>
          <a:prstGeom prst="ellipse">
            <a:avLst/>
          </a:prstGeom>
          <a:solidFill>
            <a:srgbClr val="FDFDFD"/>
          </a:solidFill>
          <a:ln cap="flat" cmpd="sng" w="19050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9900FF"/>
                </a:solidFill>
                <a:latin typeface="Jua"/>
                <a:ea typeface="Jua"/>
                <a:cs typeface="Jua"/>
                <a:sym typeface="Jua"/>
              </a:rPr>
              <a:t>ㅙ</a:t>
            </a:r>
            <a:endParaRPr sz="3400">
              <a:solidFill>
                <a:srgbClr val="9900F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5931575" y="3204963"/>
            <a:ext cx="603000" cy="6030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9900FF"/>
                </a:solidFill>
                <a:latin typeface="Jua"/>
                <a:ea typeface="Jua"/>
                <a:cs typeface="Jua"/>
                <a:sym typeface="Jua"/>
              </a:rPr>
              <a:t>ㅜ</a:t>
            </a:r>
            <a:endParaRPr sz="3400">
              <a:solidFill>
                <a:srgbClr val="9900F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6732825" y="3204963"/>
            <a:ext cx="603000" cy="603000"/>
          </a:xfrm>
          <a:prstGeom prst="ellipse">
            <a:avLst/>
          </a:prstGeom>
          <a:solidFill>
            <a:srgbClr val="FDFDFD"/>
          </a:solidFill>
          <a:ln cap="flat" cmpd="sng" w="19050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9900FF"/>
                </a:solidFill>
                <a:latin typeface="Jua"/>
                <a:ea typeface="Jua"/>
                <a:cs typeface="Jua"/>
                <a:sym typeface="Jua"/>
              </a:rPr>
              <a:t>ㅠ </a:t>
            </a:r>
            <a:endParaRPr sz="3400">
              <a:solidFill>
                <a:srgbClr val="9900F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7534075" y="3204963"/>
            <a:ext cx="603000" cy="603000"/>
          </a:xfrm>
          <a:prstGeom prst="ellipse">
            <a:avLst/>
          </a:prstGeom>
          <a:solidFill>
            <a:srgbClr val="FDFDFD"/>
          </a:solidFill>
          <a:ln cap="flat" cmpd="sng" w="19050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9900FF"/>
                </a:solidFill>
                <a:latin typeface="Jua"/>
                <a:ea typeface="Jua"/>
                <a:cs typeface="Jua"/>
                <a:sym typeface="Jua"/>
              </a:rPr>
              <a:t>ㅟ</a:t>
            </a:r>
            <a:endParaRPr sz="3400">
              <a:solidFill>
                <a:srgbClr val="9900F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8335325" y="3204963"/>
            <a:ext cx="603000" cy="603000"/>
          </a:xfrm>
          <a:prstGeom prst="ellipse">
            <a:avLst/>
          </a:prstGeom>
          <a:solidFill>
            <a:srgbClr val="FDFDFD"/>
          </a:solidFill>
          <a:ln cap="flat" cmpd="sng" w="19050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9900FF"/>
                </a:solidFill>
                <a:latin typeface="Jua"/>
                <a:ea typeface="Jua"/>
                <a:cs typeface="Jua"/>
                <a:sym typeface="Jua"/>
              </a:rPr>
              <a:t>ㅞ</a:t>
            </a:r>
            <a:endParaRPr sz="3400">
              <a:solidFill>
                <a:srgbClr val="9900F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9" name="Google Shape;99;p16"/>
          <p:cNvSpPr/>
          <p:nvPr/>
        </p:nvSpPr>
        <p:spPr>
          <a:xfrm>
            <a:off x="5931575" y="4058188"/>
            <a:ext cx="603000" cy="603000"/>
          </a:xfrm>
          <a:prstGeom prst="ellipse">
            <a:avLst/>
          </a:prstGeom>
          <a:solidFill>
            <a:srgbClr val="C9DAF8"/>
          </a:solidFill>
          <a:ln cap="flat" cmpd="sng" w="19050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9900FF"/>
                </a:solidFill>
                <a:latin typeface="Jua"/>
                <a:ea typeface="Jua"/>
                <a:cs typeface="Jua"/>
                <a:sym typeface="Jua"/>
              </a:rPr>
              <a:t>ㅡ</a:t>
            </a:r>
            <a:endParaRPr sz="3400">
              <a:solidFill>
                <a:srgbClr val="9900F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6732825" y="4058188"/>
            <a:ext cx="603000" cy="603000"/>
          </a:xfrm>
          <a:prstGeom prst="ellipse">
            <a:avLst/>
          </a:prstGeom>
          <a:solidFill>
            <a:srgbClr val="C9DAF8"/>
          </a:solidFill>
          <a:ln cap="flat" cmpd="sng" w="19050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9900FF"/>
                </a:solidFill>
                <a:latin typeface="Jua"/>
                <a:ea typeface="Jua"/>
                <a:cs typeface="Jua"/>
                <a:sym typeface="Jua"/>
              </a:rPr>
              <a:t>ㅣ</a:t>
            </a:r>
            <a:r>
              <a:rPr lang="en" sz="3400">
                <a:solidFill>
                  <a:srgbClr val="9900FF"/>
                </a:solidFill>
                <a:latin typeface="Jua"/>
                <a:ea typeface="Jua"/>
                <a:cs typeface="Jua"/>
                <a:sym typeface="Jua"/>
              </a:rPr>
              <a:t> </a:t>
            </a:r>
            <a:endParaRPr sz="3400">
              <a:solidFill>
                <a:srgbClr val="9900F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7534075" y="4058188"/>
            <a:ext cx="603000" cy="603000"/>
          </a:xfrm>
          <a:prstGeom prst="ellipse">
            <a:avLst/>
          </a:prstGeom>
          <a:solidFill>
            <a:srgbClr val="FDFDFD"/>
          </a:solidFill>
          <a:ln cap="flat" cmpd="sng" w="19050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9900FF"/>
                </a:solidFill>
                <a:latin typeface="Jua"/>
                <a:ea typeface="Jua"/>
                <a:cs typeface="Jua"/>
                <a:sym typeface="Jua"/>
              </a:rPr>
              <a:t>ㅢ</a:t>
            </a:r>
            <a:endParaRPr sz="3400">
              <a:solidFill>
                <a:srgbClr val="9900F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3342850" y="3997625"/>
            <a:ext cx="223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Listen: </a:t>
            </a:r>
            <a:r>
              <a:rPr lang="en" u="sng">
                <a:solidFill>
                  <a:schemeClr val="hlink"/>
                </a:solidFill>
                <a:hlinkClick r:id="rId4"/>
              </a:rPr>
              <a:t>자음 Consonants</a:t>
            </a:r>
            <a:endParaRPr/>
          </a:p>
        </p:txBody>
      </p:sp>
      <p:sp>
        <p:nvSpPr>
          <p:cNvPr id="103" name="Google Shape;103;p16"/>
          <p:cNvSpPr txBox="1"/>
          <p:nvPr/>
        </p:nvSpPr>
        <p:spPr>
          <a:xfrm>
            <a:off x="3342850" y="4406350"/>
            <a:ext cx="223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Listen: </a:t>
            </a:r>
            <a:r>
              <a:rPr lang="en" u="sng">
                <a:solidFill>
                  <a:schemeClr val="hlink"/>
                </a:solidFill>
                <a:hlinkClick r:id="rId5"/>
              </a:rPr>
              <a:t>모</a:t>
            </a:r>
            <a:r>
              <a:rPr lang="en" u="sng">
                <a:solidFill>
                  <a:schemeClr val="hlink"/>
                </a:solidFill>
                <a:hlinkClick r:id="rId6"/>
              </a:rPr>
              <a:t>음 Vowels</a:t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5180275" y="2351738"/>
            <a:ext cx="603000" cy="603000"/>
          </a:xfrm>
          <a:prstGeom prst="ellipse">
            <a:avLst/>
          </a:prstGeom>
          <a:solidFill>
            <a:srgbClr val="FDFDFD"/>
          </a:solidFill>
          <a:ln cap="flat" cmpd="sng" w="19050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9900FF"/>
                </a:solidFill>
                <a:latin typeface="Jua"/>
                <a:ea typeface="Jua"/>
                <a:cs typeface="Jua"/>
                <a:sym typeface="Jua"/>
              </a:rPr>
              <a:t>ㅘ</a:t>
            </a:r>
            <a:endParaRPr sz="3400">
              <a:solidFill>
                <a:srgbClr val="9900F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5" name="Google Shape;105;p16"/>
          <p:cNvSpPr/>
          <p:nvPr/>
        </p:nvSpPr>
        <p:spPr>
          <a:xfrm>
            <a:off x="5180275" y="3204963"/>
            <a:ext cx="603000" cy="603000"/>
          </a:xfrm>
          <a:prstGeom prst="ellipse">
            <a:avLst/>
          </a:prstGeom>
          <a:solidFill>
            <a:srgbClr val="FDFDFD"/>
          </a:solidFill>
          <a:ln cap="flat" cmpd="sng" w="19050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9900FF"/>
                </a:solidFill>
                <a:latin typeface="Jua"/>
                <a:ea typeface="Jua"/>
                <a:cs typeface="Jua"/>
                <a:sym typeface="Jua"/>
              </a:rPr>
              <a:t>ㅝ</a:t>
            </a:r>
            <a:endParaRPr sz="3400">
              <a:solidFill>
                <a:srgbClr val="9900FF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52"/>
          <p:cNvSpPr txBox="1"/>
          <p:nvPr/>
        </p:nvSpPr>
        <p:spPr>
          <a:xfrm>
            <a:off x="2497300" y="2643675"/>
            <a:ext cx="12747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HAK KYO</a:t>
            </a:r>
            <a:endParaRPr/>
          </a:p>
        </p:txBody>
      </p:sp>
      <p:sp>
        <p:nvSpPr>
          <p:cNvPr id="758" name="Google Shape;758;p52"/>
          <p:cNvSpPr txBox="1"/>
          <p:nvPr/>
        </p:nvSpPr>
        <p:spPr>
          <a:xfrm>
            <a:off x="2929013" y="4245225"/>
            <a:ext cx="12150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 OK</a:t>
            </a:r>
            <a:r>
              <a:rPr lang="en"/>
              <a:t>	</a:t>
            </a:r>
            <a:endParaRPr/>
          </a:p>
        </p:txBody>
      </p:sp>
      <p:pic>
        <p:nvPicPr>
          <p:cNvPr id="759" name="Google Shape;75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3475" y="3654882"/>
            <a:ext cx="512350" cy="315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213" y="1631663"/>
            <a:ext cx="160972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4602" y="1953272"/>
            <a:ext cx="964600" cy="43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56075" y="2389225"/>
            <a:ext cx="382800" cy="2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463" y="3389871"/>
            <a:ext cx="161925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91363" y="3446296"/>
            <a:ext cx="94297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29025" y="3830975"/>
            <a:ext cx="283080" cy="20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52"/>
          <p:cNvSpPr txBox="1"/>
          <p:nvPr/>
        </p:nvSpPr>
        <p:spPr>
          <a:xfrm>
            <a:off x="3823425" y="3357061"/>
            <a:ext cx="15114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dk1"/>
                </a:solidFill>
              </a:rPr>
              <a:t>[부</a:t>
            </a:r>
            <a:r>
              <a:rPr lang="en" sz="3900">
                <a:solidFill>
                  <a:srgbClr val="0000FF"/>
                </a:solidFill>
              </a:rPr>
              <a:t>억</a:t>
            </a:r>
            <a:r>
              <a:rPr lang="en" sz="3900">
                <a:solidFill>
                  <a:schemeClr val="dk1"/>
                </a:solidFill>
              </a:rPr>
              <a:t>]</a:t>
            </a:r>
            <a:endParaRPr sz="3900">
              <a:solidFill>
                <a:schemeClr val="dk1"/>
              </a:solidFill>
            </a:endParaRPr>
          </a:p>
        </p:txBody>
      </p:sp>
      <p:pic>
        <p:nvPicPr>
          <p:cNvPr id="767" name="Google Shape;767;p5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51075" y="1781646"/>
            <a:ext cx="161925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5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70325" y="2172171"/>
            <a:ext cx="923925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52"/>
          <p:cNvPicPr preferRelativeResize="0"/>
          <p:nvPr/>
        </p:nvPicPr>
        <p:blipFill rotWithShape="1">
          <a:blip r:embed="rId12">
            <a:alphaModFix/>
          </a:blip>
          <a:srcRect b="41222" l="29219" r="29719" t="30078"/>
          <a:stretch/>
        </p:blipFill>
        <p:spPr>
          <a:xfrm>
            <a:off x="7200000" y="2571749"/>
            <a:ext cx="512350" cy="34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678324" y="3199887"/>
            <a:ext cx="638775" cy="393100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52"/>
          <p:cNvSpPr txBox="1"/>
          <p:nvPr/>
        </p:nvSpPr>
        <p:spPr>
          <a:xfrm>
            <a:off x="7431085" y="3858375"/>
            <a:ext cx="22878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dk1"/>
                </a:solidFill>
              </a:rPr>
              <a:t>[</a:t>
            </a:r>
            <a:r>
              <a:rPr lang="en" sz="4400">
                <a:solidFill>
                  <a:srgbClr val="0000FF"/>
                </a:solidFill>
              </a:rPr>
              <a:t>낙</a:t>
            </a:r>
            <a:r>
              <a:rPr lang="en" sz="4400">
                <a:solidFill>
                  <a:schemeClr val="dk1"/>
                </a:solidFill>
              </a:rPr>
              <a:t>시]</a:t>
            </a:r>
            <a:endParaRPr sz="4400">
              <a:solidFill>
                <a:schemeClr val="dk1"/>
              </a:solidFill>
            </a:endParaRPr>
          </a:p>
        </p:txBody>
      </p:sp>
      <p:sp>
        <p:nvSpPr>
          <p:cNvPr id="772" name="Google Shape;772;p52"/>
          <p:cNvSpPr txBox="1"/>
          <p:nvPr>
            <p:ph type="title"/>
          </p:nvPr>
        </p:nvSpPr>
        <p:spPr>
          <a:xfrm>
            <a:off x="221300" y="507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Final Consonants ‘받침’ (</a:t>
            </a:r>
            <a:r>
              <a:rPr lang="en"/>
              <a:t>ㄱ, ㄲ, ㅋ</a:t>
            </a:r>
            <a:r>
              <a:rPr lang="en"/>
              <a:t>)</a:t>
            </a:r>
            <a:endParaRPr/>
          </a:p>
        </p:txBody>
      </p:sp>
      <p:sp>
        <p:nvSpPr>
          <p:cNvPr id="773" name="Google Shape;773;p52"/>
          <p:cNvSpPr txBox="1"/>
          <p:nvPr>
            <p:ph idx="1" type="body"/>
          </p:nvPr>
        </p:nvSpPr>
        <p:spPr>
          <a:xfrm>
            <a:off x="311700" y="1074497"/>
            <a:ext cx="8520600" cy="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/>
              <a:t>6</a:t>
            </a:r>
            <a:r>
              <a:rPr b="1" lang="en"/>
              <a:t>. 받침 ‘</a:t>
            </a:r>
            <a:r>
              <a:rPr b="1" lang="en">
                <a:solidFill>
                  <a:srgbClr val="FF0000"/>
                </a:solidFill>
              </a:rPr>
              <a:t>ㄱ, ㄲ &amp; ㅋ</a:t>
            </a:r>
            <a:r>
              <a:rPr b="1" lang="en"/>
              <a:t>’ Sounds like [</a:t>
            </a:r>
            <a:r>
              <a:rPr b="1" lang="en"/>
              <a:t>ㄱ k]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53"/>
          <p:cNvPicPr preferRelativeResize="0"/>
          <p:nvPr/>
        </p:nvPicPr>
        <p:blipFill rotWithShape="1">
          <a:blip r:embed="rId3">
            <a:alphaModFix/>
          </a:blip>
          <a:srcRect b="10304" l="0" r="0" t="8493"/>
          <a:stretch/>
        </p:blipFill>
        <p:spPr>
          <a:xfrm>
            <a:off x="-236048" y="2976250"/>
            <a:ext cx="1410448" cy="119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53"/>
          <p:cNvPicPr preferRelativeResize="0"/>
          <p:nvPr/>
        </p:nvPicPr>
        <p:blipFill rotWithShape="1">
          <a:blip r:embed="rId4">
            <a:alphaModFix/>
          </a:blip>
          <a:srcRect b="24793" l="0" r="0" t="19278"/>
          <a:stretch/>
        </p:blipFill>
        <p:spPr>
          <a:xfrm>
            <a:off x="859650" y="2851975"/>
            <a:ext cx="1090524" cy="63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53"/>
          <p:cNvPicPr preferRelativeResize="0"/>
          <p:nvPr/>
        </p:nvPicPr>
        <p:blipFill rotWithShape="1">
          <a:blip r:embed="rId5">
            <a:alphaModFix/>
          </a:blip>
          <a:srcRect b="12391" l="44027" r="1803" t="11724"/>
          <a:stretch/>
        </p:blipFill>
        <p:spPr>
          <a:xfrm>
            <a:off x="471575" y="1027500"/>
            <a:ext cx="1096449" cy="1192151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53"/>
          <p:cNvSpPr txBox="1"/>
          <p:nvPr>
            <p:ph type="title"/>
          </p:nvPr>
        </p:nvSpPr>
        <p:spPr>
          <a:xfrm>
            <a:off x="311700" y="492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받아쓰기</a:t>
            </a:r>
            <a:endParaRPr/>
          </a:p>
        </p:txBody>
      </p:sp>
      <p:sp>
        <p:nvSpPr>
          <p:cNvPr id="782" name="Google Shape;782;p53"/>
          <p:cNvSpPr/>
          <p:nvPr/>
        </p:nvSpPr>
        <p:spPr>
          <a:xfrm>
            <a:off x="398215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3"/>
          <p:cNvSpPr/>
          <p:nvPr/>
        </p:nvSpPr>
        <p:spPr>
          <a:xfrm>
            <a:off x="1031979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53"/>
          <p:cNvSpPr/>
          <p:nvPr/>
        </p:nvSpPr>
        <p:spPr>
          <a:xfrm>
            <a:off x="2637442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3"/>
          <p:cNvSpPr/>
          <p:nvPr/>
        </p:nvSpPr>
        <p:spPr>
          <a:xfrm>
            <a:off x="3275017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53"/>
          <p:cNvSpPr/>
          <p:nvPr/>
        </p:nvSpPr>
        <p:spPr>
          <a:xfrm>
            <a:off x="1891978" y="42681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53"/>
          <p:cNvSpPr/>
          <p:nvPr/>
        </p:nvSpPr>
        <p:spPr>
          <a:xfrm>
            <a:off x="2525742" y="42681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53"/>
          <p:cNvSpPr txBox="1"/>
          <p:nvPr/>
        </p:nvSpPr>
        <p:spPr>
          <a:xfrm>
            <a:off x="5169350" y="465250"/>
            <a:ext cx="366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Listen: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https://mote.fyi/vn7tbgy</a:t>
            </a:r>
            <a:r>
              <a:rPr lang="en"/>
              <a:t> </a:t>
            </a:r>
            <a:endParaRPr/>
          </a:p>
        </p:txBody>
      </p:sp>
      <p:sp>
        <p:nvSpPr>
          <p:cNvPr id="789" name="Google Shape;789;p53"/>
          <p:cNvSpPr/>
          <p:nvPr/>
        </p:nvSpPr>
        <p:spPr>
          <a:xfrm>
            <a:off x="225890" y="42681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53"/>
          <p:cNvSpPr/>
          <p:nvPr/>
        </p:nvSpPr>
        <p:spPr>
          <a:xfrm>
            <a:off x="859654" y="42681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53"/>
          <p:cNvSpPr/>
          <p:nvPr/>
        </p:nvSpPr>
        <p:spPr>
          <a:xfrm>
            <a:off x="4494715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53"/>
          <p:cNvSpPr/>
          <p:nvPr/>
        </p:nvSpPr>
        <p:spPr>
          <a:xfrm>
            <a:off x="5128465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53"/>
          <p:cNvSpPr/>
          <p:nvPr/>
        </p:nvSpPr>
        <p:spPr>
          <a:xfrm>
            <a:off x="5762215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53"/>
          <p:cNvSpPr txBox="1"/>
          <p:nvPr/>
        </p:nvSpPr>
        <p:spPr>
          <a:xfrm>
            <a:off x="0" y="2054012"/>
            <a:ext cx="2136600" cy="2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Mother Tongue/ Korean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795" name="Google Shape;795;p53"/>
          <p:cNvSpPr/>
          <p:nvPr/>
        </p:nvSpPr>
        <p:spPr>
          <a:xfrm>
            <a:off x="7029715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53"/>
          <p:cNvSpPr/>
          <p:nvPr/>
        </p:nvSpPr>
        <p:spPr>
          <a:xfrm>
            <a:off x="7663465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53"/>
          <p:cNvSpPr/>
          <p:nvPr/>
        </p:nvSpPr>
        <p:spPr>
          <a:xfrm>
            <a:off x="8297215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8" name="Google Shape;798;p53"/>
          <p:cNvPicPr preferRelativeResize="0"/>
          <p:nvPr/>
        </p:nvPicPr>
        <p:blipFill rotWithShape="1">
          <a:blip r:embed="rId7">
            <a:alphaModFix/>
          </a:blip>
          <a:srcRect b="31246" l="0" r="0" t="30924"/>
          <a:stretch/>
        </p:blipFill>
        <p:spPr>
          <a:xfrm>
            <a:off x="2429650" y="1421575"/>
            <a:ext cx="1625824" cy="634876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53"/>
          <p:cNvSpPr txBox="1"/>
          <p:nvPr/>
        </p:nvSpPr>
        <p:spPr>
          <a:xfrm>
            <a:off x="2620663" y="2054012"/>
            <a:ext cx="1243800" cy="2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Crocodile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800" name="Google Shape;800;p53"/>
          <p:cNvPicPr preferRelativeResize="0"/>
          <p:nvPr/>
        </p:nvPicPr>
        <p:blipFill rotWithShape="1">
          <a:blip r:embed="rId8">
            <a:alphaModFix/>
          </a:blip>
          <a:srcRect b="23293" l="0" r="0" t="18414"/>
          <a:stretch/>
        </p:blipFill>
        <p:spPr>
          <a:xfrm>
            <a:off x="4561413" y="1126111"/>
            <a:ext cx="1706825" cy="994926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53"/>
          <p:cNvSpPr txBox="1"/>
          <p:nvPr/>
        </p:nvSpPr>
        <p:spPr>
          <a:xfrm>
            <a:off x="4591325" y="2054000"/>
            <a:ext cx="1617900" cy="2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tortoise, turtle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802" name="Google Shape;802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47900" y="811782"/>
            <a:ext cx="1403850" cy="1309268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53"/>
          <p:cNvSpPr txBox="1"/>
          <p:nvPr/>
        </p:nvSpPr>
        <p:spPr>
          <a:xfrm>
            <a:off x="6774200" y="2054000"/>
            <a:ext cx="2315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Tteokbokki / 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Stir-fried Rice Cake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804" name="Google Shape;804;p53"/>
          <p:cNvSpPr txBox="1"/>
          <p:nvPr/>
        </p:nvSpPr>
        <p:spPr>
          <a:xfrm>
            <a:off x="-925" y="4026975"/>
            <a:ext cx="1662900" cy="2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Peel/ cut/ shave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805" name="Google Shape;805;p53"/>
          <p:cNvPicPr preferRelativeResize="0"/>
          <p:nvPr/>
        </p:nvPicPr>
        <p:blipFill rotWithShape="1">
          <a:blip r:embed="rId10">
            <a:alphaModFix/>
          </a:blip>
          <a:srcRect b="4498" l="0" r="0" t="0"/>
          <a:stretch/>
        </p:blipFill>
        <p:spPr>
          <a:xfrm>
            <a:off x="928046" y="3388650"/>
            <a:ext cx="642705" cy="6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53"/>
          <p:cNvPicPr preferRelativeResize="0"/>
          <p:nvPr/>
        </p:nvPicPr>
        <p:blipFill rotWithShape="1">
          <a:blip r:embed="rId11">
            <a:alphaModFix/>
          </a:blip>
          <a:srcRect b="7544" l="0" r="0" t="0"/>
          <a:stretch/>
        </p:blipFill>
        <p:spPr>
          <a:xfrm>
            <a:off x="1854650" y="2926200"/>
            <a:ext cx="1243800" cy="1143559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53"/>
          <p:cNvSpPr txBox="1"/>
          <p:nvPr/>
        </p:nvSpPr>
        <p:spPr>
          <a:xfrm>
            <a:off x="1645100" y="4026975"/>
            <a:ext cx="1662900" cy="2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Mix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808" name="Google Shape;808;p5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559495" y="2926190"/>
            <a:ext cx="1617900" cy="1145255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53"/>
          <p:cNvSpPr/>
          <p:nvPr/>
        </p:nvSpPr>
        <p:spPr>
          <a:xfrm>
            <a:off x="3462890" y="42681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3"/>
          <p:cNvSpPr/>
          <p:nvPr/>
        </p:nvSpPr>
        <p:spPr>
          <a:xfrm>
            <a:off x="4096640" y="42681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53"/>
          <p:cNvSpPr/>
          <p:nvPr/>
        </p:nvSpPr>
        <p:spPr>
          <a:xfrm>
            <a:off x="4730390" y="42681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3"/>
          <p:cNvSpPr txBox="1"/>
          <p:nvPr/>
        </p:nvSpPr>
        <p:spPr>
          <a:xfrm>
            <a:off x="3559500" y="4026975"/>
            <a:ext cx="1662900" cy="2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Korean Flag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813" name="Google Shape;813;p53"/>
          <p:cNvSpPr/>
          <p:nvPr/>
        </p:nvSpPr>
        <p:spPr>
          <a:xfrm>
            <a:off x="6076863" y="3162525"/>
            <a:ext cx="947700" cy="819600"/>
          </a:xfrm>
          <a:prstGeom prst="triangle">
            <a:avLst>
              <a:gd fmla="val 50000" name="adj"/>
            </a:avLst>
          </a:prstGeom>
          <a:solidFill>
            <a:schemeClr val="accent6"/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53"/>
          <p:cNvSpPr/>
          <p:nvPr/>
        </p:nvSpPr>
        <p:spPr>
          <a:xfrm>
            <a:off x="5630603" y="42681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53"/>
          <p:cNvSpPr/>
          <p:nvPr/>
        </p:nvSpPr>
        <p:spPr>
          <a:xfrm>
            <a:off x="6264353" y="42681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53"/>
          <p:cNvSpPr/>
          <p:nvPr/>
        </p:nvSpPr>
        <p:spPr>
          <a:xfrm>
            <a:off x="6898103" y="42681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53"/>
          <p:cNvSpPr txBox="1"/>
          <p:nvPr/>
        </p:nvSpPr>
        <p:spPr>
          <a:xfrm>
            <a:off x="5701187" y="4026975"/>
            <a:ext cx="1662900" cy="2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Triangle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818" name="Google Shape;818;p53"/>
          <p:cNvSpPr/>
          <p:nvPr/>
        </p:nvSpPr>
        <p:spPr>
          <a:xfrm>
            <a:off x="7879017" y="42681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53"/>
          <p:cNvSpPr/>
          <p:nvPr/>
        </p:nvSpPr>
        <p:spPr>
          <a:xfrm>
            <a:off x="8516592" y="42681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0" name="Google Shape;820;p5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495925" y="2941375"/>
            <a:ext cx="1662900" cy="1006939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53"/>
          <p:cNvSpPr txBox="1"/>
          <p:nvPr/>
        </p:nvSpPr>
        <p:spPr>
          <a:xfrm>
            <a:off x="7607512" y="4026975"/>
            <a:ext cx="1662900" cy="2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Kitchen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6" name="Google Shape;82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175" y="1651946"/>
            <a:ext cx="161925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6425" y="1899104"/>
            <a:ext cx="1215000" cy="444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54"/>
          <p:cNvPicPr preferRelativeResize="0"/>
          <p:nvPr/>
        </p:nvPicPr>
        <p:blipFill rotWithShape="1">
          <a:blip r:embed="rId5">
            <a:alphaModFix/>
          </a:blip>
          <a:srcRect b="35953" l="33436" r="31704" t="29453"/>
          <a:stretch/>
        </p:blipFill>
        <p:spPr>
          <a:xfrm>
            <a:off x="2056425" y="2159876"/>
            <a:ext cx="434950" cy="41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3675" y="2117275"/>
            <a:ext cx="914100" cy="3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35175" y="1833101"/>
            <a:ext cx="1814491" cy="6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54"/>
          <p:cNvPicPr preferRelativeResize="0"/>
          <p:nvPr/>
        </p:nvPicPr>
        <p:blipFill rotWithShape="1">
          <a:blip r:embed="rId5">
            <a:alphaModFix/>
          </a:blip>
          <a:srcRect b="35953" l="33436" r="31704" t="29453"/>
          <a:stretch/>
        </p:blipFill>
        <p:spPr>
          <a:xfrm>
            <a:off x="5210025" y="2240251"/>
            <a:ext cx="434950" cy="411875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54"/>
          <p:cNvSpPr txBox="1"/>
          <p:nvPr/>
        </p:nvSpPr>
        <p:spPr>
          <a:xfrm>
            <a:off x="2133100" y="2786075"/>
            <a:ext cx="25182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DOT PPO GI	</a:t>
            </a:r>
            <a:endParaRPr/>
          </a:p>
        </p:txBody>
      </p:sp>
      <p:pic>
        <p:nvPicPr>
          <p:cNvPr id="833" name="Google Shape;833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7725" y="3519596"/>
            <a:ext cx="161925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85500" y="3419146"/>
            <a:ext cx="1247775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54"/>
          <p:cNvPicPr preferRelativeResize="0"/>
          <p:nvPr/>
        </p:nvPicPr>
        <p:blipFill rotWithShape="1">
          <a:blip r:embed="rId10">
            <a:alphaModFix/>
          </a:blip>
          <a:srcRect b="28924" l="27812" r="33489" t="29759"/>
          <a:stretch/>
        </p:blipFill>
        <p:spPr>
          <a:xfrm>
            <a:off x="2691913" y="4174599"/>
            <a:ext cx="434950" cy="444700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54"/>
          <p:cNvSpPr txBox="1"/>
          <p:nvPr/>
        </p:nvSpPr>
        <p:spPr>
          <a:xfrm>
            <a:off x="2556700" y="4565925"/>
            <a:ext cx="25182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</a:t>
            </a:r>
            <a:endParaRPr/>
          </a:p>
        </p:txBody>
      </p:sp>
      <p:pic>
        <p:nvPicPr>
          <p:cNvPr id="837" name="Google Shape;837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3675" y="3816113"/>
            <a:ext cx="914100" cy="3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54"/>
          <p:cNvSpPr txBox="1"/>
          <p:nvPr/>
        </p:nvSpPr>
        <p:spPr>
          <a:xfrm>
            <a:off x="5226861" y="3511182"/>
            <a:ext cx="173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/>
              <a:t>바</a:t>
            </a:r>
            <a:endParaRPr b="1" sz="4200"/>
          </a:p>
        </p:txBody>
      </p:sp>
      <p:pic>
        <p:nvPicPr>
          <p:cNvPr id="839" name="Google Shape;839;p54"/>
          <p:cNvPicPr preferRelativeResize="0"/>
          <p:nvPr/>
        </p:nvPicPr>
        <p:blipFill rotWithShape="1">
          <a:blip r:embed="rId5">
            <a:alphaModFix/>
          </a:blip>
          <a:srcRect b="35953" l="33436" r="31704" t="29453"/>
          <a:stretch/>
        </p:blipFill>
        <p:spPr>
          <a:xfrm>
            <a:off x="5374600" y="4191014"/>
            <a:ext cx="434950" cy="411875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54"/>
          <p:cNvSpPr txBox="1"/>
          <p:nvPr>
            <p:ph type="title"/>
          </p:nvPr>
        </p:nvSpPr>
        <p:spPr>
          <a:xfrm>
            <a:off x="221300" y="507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Final Consonants ‘받침’ (</a:t>
            </a:r>
            <a:r>
              <a:rPr lang="en"/>
              <a:t>ㄷ, ㅌ, ㅎ</a:t>
            </a:r>
            <a:r>
              <a:rPr lang="en"/>
              <a:t>)</a:t>
            </a:r>
            <a:endParaRPr/>
          </a:p>
        </p:txBody>
      </p:sp>
      <p:sp>
        <p:nvSpPr>
          <p:cNvPr id="841" name="Google Shape;841;p54"/>
          <p:cNvSpPr txBox="1"/>
          <p:nvPr>
            <p:ph idx="1" type="body"/>
          </p:nvPr>
        </p:nvSpPr>
        <p:spPr>
          <a:xfrm>
            <a:off x="311700" y="1074497"/>
            <a:ext cx="8520600" cy="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/>
              <a:t>6. 받침 ‘</a:t>
            </a:r>
            <a:r>
              <a:rPr b="1" lang="en">
                <a:solidFill>
                  <a:srgbClr val="FF0000"/>
                </a:solidFill>
              </a:rPr>
              <a:t>ㄷ</a:t>
            </a:r>
            <a:r>
              <a:rPr b="1" lang="en">
                <a:solidFill>
                  <a:srgbClr val="FF0000"/>
                </a:solidFill>
              </a:rPr>
              <a:t>, ㅌ &amp; ㅎ</a:t>
            </a:r>
            <a:r>
              <a:rPr b="1" lang="en"/>
              <a:t>’ Sounds like [ㄷ D]</a:t>
            </a:r>
            <a:endParaRPr b="1"/>
          </a:p>
        </p:txBody>
      </p:sp>
      <p:sp>
        <p:nvSpPr>
          <p:cNvPr id="842" name="Google Shape;842;p54"/>
          <p:cNvSpPr txBox="1"/>
          <p:nvPr/>
        </p:nvSpPr>
        <p:spPr>
          <a:xfrm>
            <a:off x="4760925" y="1664400"/>
            <a:ext cx="2756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[            ]</a:t>
            </a:r>
            <a:endParaRPr b="1" sz="4800"/>
          </a:p>
        </p:txBody>
      </p:sp>
      <p:sp>
        <p:nvSpPr>
          <p:cNvPr id="843" name="Google Shape;843;p54"/>
          <p:cNvSpPr txBox="1"/>
          <p:nvPr/>
        </p:nvSpPr>
        <p:spPr>
          <a:xfrm>
            <a:off x="4878780" y="3629400"/>
            <a:ext cx="1300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[    ]</a:t>
            </a:r>
            <a:endParaRPr b="1"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 txBox="1"/>
          <p:nvPr>
            <p:ph type="title"/>
          </p:nvPr>
        </p:nvSpPr>
        <p:spPr>
          <a:xfrm>
            <a:off x="221300" y="507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Final Consonants ‘받침’ (ㄷ, ㅌ, ㅎ)</a:t>
            </a:r>
            <a:endParaRPr/>
          </a:p>
        </p:txBody>
      </p:sp>
      <p:sp>
        <p:nvSpPr>
          <p:cNvPr id="849" name="Google Shape;849;p55"/>
          <p:cNvSpPr txBox="1"/>
          <p:nvPr>
            <p:ph idx="1" type="body"/>
          </p:nvPr>
        </p:nvSpPr>
        <p:spPr>
          <a:xfrm>
            <a:off x="311700" y="1074497"/>
            <a:ext cx="8520600" cy="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/>
              <a:t>6. 받침 ‘</a:t>
            </a:r>
            <a:r>
              <a:rPr b="1" lang="en">
                <a:solidFill>
                  <a:srgbClr val="FF0000"/>
                </a:solidFill>
              </a:rPr>
              <a:t>ㄷ, ㅌ &amp; ㅎ</a:t>
            </a:r>
            <a:r>
              <a:rPr b="1" lang="en"/>
              <a:t>’ Sounds like [ㄷ D]</a:t>
            </a:r>
            <a:endParaRPr b="1"/>
          </a:p>
        </p:txBody>
      </p:sp>
      <p:pic>
        <p:nvPicPr>
          <p:cNvPr id="850" name="Google Shape;85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050" y="1785576"/>
            <a:ext cx="7526849" cy="17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56"/>
          <p:cNvSpPr txBox="1"/>
          <p:nvPr>
            <p:ph type="title"/>
          </p:nvPr>
        </p:nvSpPr>
        <p:spPr>
          <a:xfrm>
            <a:off x="221300" y="507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Final Consonants ‘받침’ (</a:t>
            </a:r>
            <a:r>
              <a:rPr lang="en"/>
              <a:t>ㅅ, ㅆ, ㅈ, ㅊ</a:t>
            </a:r>
            <a:r>
              <a:rPr lang="en"/>
              <a:t>)</a:t>
            </a:r>
            <a:endParaRPr/>
          </a:p>
        </p:txBody>
      </p:sp>
      <p:sp>
        <p:nvSpPr>
          <p:cNvPr id="856" name="Google Shape;856;p56"/>
          <p:cNvSpPr txBox="1"/>
          <p:nvPr>
            <p:ph idx="1" type="body"/>
          </p:nvPr>
        </p:nvSpPr>
        <p:spPr>
          <a:xfrm>
            <a:off x="311700" y="1074497"/>
            <a:ext cx="8520600" cy="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/>
              <a:t>7</a:t>
            </a:r>
            <a:r>
              <a:rPr b="1" lang="en"/>
              <a:t>. 받침 ‘</a:t>
            </a:r>
            <a:r>
              <a:rPr b="1" lang="en">
                <a:solidFill>
                  <a:srgbClr val="FF0000"/>
                </a:solidFill>
              </a:rPr>
              <a:t>ㅅ, ㅆ, ㅈ</a:t>
            </a:r>
            <a:r>
              <a:rPr b="1" lang="en">
                <a:solidFill>
                  <a:srgbClr val="FF0000"/>
                </a:solidFill>
              </a:rPr>
              <a:t> &amp; ㅊ</a:t>
            </a:r>
            <a:r>
              <a:rPr b="1" lang="en"/>
              <a:t>’ Sounds like [ㄷ D]</a:t>
            </a:r>
            <a:endParaRPr b="1"/>
          </a:p>
        </p:txBody>
      </p:sp>
      <p:pic>
        <p:nvPicPr>
          <p:cNvPr id="857" name="Google Shape;85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025" y="1763950"/>
            <a:ext cx="8167276" cy="2988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57"/>
          <p:cNvSpPr txBox="1"/>
          <p:nvPr>
            <p:ph type="title"/>
          </p:nvPr>
        </p:nvSpPr>
        <p:spPr>
          <a:xfrm>
            <a:off x="221300" y="507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Final Consonants ‘받침’ (ㅅ, ㅆ, ㅈ, ㅊ)</a:t>
            </a:r>
            <a:endParaRPr/>
          </a:p>
        </p:txBody>
      </p:sp>
      <p:sp>
        <p:nvSpPr>
          <p:cNvPr id="863" name="Google Shape;863;p57"/>
          <p:cNvSpPr txBox="1"/>
          <p:nvPr>
            <p:ph idx="1" type="body"/>
          </p:nvPr>
        </p:nvSpPr>
        <p:spPr>
          <a:xfrm>
            <a:off x="311700" y="1074497"/>
            <a:ext cx="8520600" cy="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/>
              <a:t>7. 받침 ‘</a:t>
            </a:r>
            <a:r>
              <a:rPr b="1" lang="en">
                <a:solidFill>
                  <a:srgbClr val="FF0000"/>
                </a:solidFill>
              </a:rPr>
              <a:t>ㅅ, ㅆ, ㅈ &amp; ㅊ</a:t>
            </a:r>
            <a:r>
              <a:rPr b="1" lang="en"/>
              <a:t>’ Sounds like [ㄷ D]</a:t>
            </a:r>
            <a:endParaRPr b="1"/>
          </a:p>
        </p:txBody>
      </p:sp>
      <p:pic>
        <p:nvPicPr>
          <p:cNvPr id="864" name="Google Shape;86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175" y="1707125"/>
            <a:ext cx="8404399" cy="2897625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57"/>
          <p:cNvSpPr txBox="1"/>
          <p:nvPr/>
        </p:nvSpPr>
        <p:spPr>
          <a:xfrm>
            <a:off x="2688050" y="3540975"/>
            <a:ext cx="560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solidFill>
                  <a:srgbClr val="FF0000"/>
                </a:solidFill>
              </a:rPr>
              <a:t>ㅊ</a:t>
            </a:r>
            <a:endParaRPr b="1" sz="46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58"/>
          <p:cNvSpPr txBox="1"/>
          <p:nvPr>
            <p:ph type="title"/>
          </p:nvPr>
        </p:nvSpPr>
        <p:spPr>
          <a:xfrm>
            <a:off x="311700" y="492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받아쓰기</a:t>
            </a:r>
            <a:endParaRPr/>
          </a:p>
        </p:txBody>
      </p:sp>
      <p:sp>
        <p:nvSpPr>
          <p:cNvPr id="871" name="Google Shape;871;p58"/>
          <p:cNvSpPr/>
          <p:nvPr/>
        </p:nvSpPr>
        <p:spPr>
          <a:xfrm>
            <a:off x="294815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58"/>
          <p:cNvSpPr/>
          <p:nvPr/>
        </p:nvSpPr>
        <p:spPr>
          <a:xfrm>
            <a:off x="928579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58"/>
          <p:cNvSpPr/>
          <p:nvPr/>
        </p:nvSpPr>
        <p:spPr>
          <a:xfrm>
            <a:off x="2358642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58"/>
          <p:cNvSpPr/>
          <p:nvPr/>
        </p:nvSpPr>
        <p:spPr>
          <a:xfrm>
            <a:off x="3675704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58"/>
          <p:cNvSpPr txBox="1"/>
          <p:nvPr/>
        </p:nvSpPr>
        <p:spPr>
          <a:xfrm>
            <a:off x="5169350" y="465250"/>
            <a:ext cx="366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Listen: 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https://mote.fyi/6v9nbjy</a:t>
            </a:r>
            <a:r>
              <a:rPr lang="en"/>
              <a:t> </a:t>
            </a:r>
            <a:endParaRPr/>
          </a:p>
        </p:txBody>
      </p:sp>
      <p:sp>
        <p:nvSpPr>
          <p:cNvPr id="876" name="Google Shape;876;p58"/>
          <p:cNvSpPr/>
          <p:nvPr/>
        </p:nvSpPr>
        <p:spPr>
          <a:xfrm>
            <a:off x="1718565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58"/>
          <p:cNvSpPr/>
          <p:nvPr/>
        </p:nvSpPr>
        <p:spPr>
          <a:xfrm>
            <a:off x="294815" y="42681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58"/>
          <p:cNvSpPr/>
          <p:nvPr/>
        </p:nvSpPr>
        <p:spPr>
          <a:xfrm>
            <a:off x="928579" y="42681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58"/>
          <p:cNvSpPr/>
          <p:nvPr/>
        </p:nvSpPr>
        <p:spPr>
          <a:xfrm>
            <a:off x="5303615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58"/>
          <p:cNvSpPr/>
          <p:nvPr/>
        </p:nvSpPr>
        <p:spPr>
          <a:xfrm>
            <a:off x="5937365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58"/>
          <p:cNvSpPr txBox="1"/>
          <p:nvPr/>
        </p:nvSpPr>
        <p:spPr>
          <a:xfrm>
            <a:off x="223075" y="2104975"/>
            <a:ext cx="1391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Sunlight/Sunbeam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882" name="Google Shape;882;p58"/>
          <p:cNvSpPr/>
          <p:nvPr/>
        </p:nvSpPr>
        <p:spPr>
          <a:xfrm>
            <a:off x="7443003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8"/>
          <p:cNvSpPr/>
          <p:nvPr/>
        </p:nvSpPr>
        <p:spPr>
          <a:xfrm>
            <a:off x="8076753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58"/>
          <p:cNvSpPr txBox="1"/>
          <p:nvPr/>
        </p:nvSpPr>
        <p:spPr>
          <a:xfrm>
            <a:off x="5151600" y="2104975"/>
            <a:ext cx="1510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 </a:t>
            </a:r>
            <a:r>
              <a:rPr lang="en" sz="1300">
                <a:solidFill>
                  <a:schemeClr val="dk1"/>
                </a:solidFill>
              </a:rPr>
              <a:t>Dried Persimmon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885" name="Google Shape;885;p58"/>
          <p:cNvSpPr/>
          <p:nvPr/>
        </p:nvSpPr>
        <p:spPr>
          <a:xfrm>
            <a:off x="2651742" y="42681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58"/>
          <p:cNvSpPr/>
          <p:nvPr/>
        </p:nvSpPr>
        <p:spPr>
          <a:xfrm>
            <a:off x="3285478" y="42681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7" name="Google Shape;887;p58"/>
          <p:cNvPicPr preferRelativeResize="0"/>
          <p:nvPr/>
        </p:nvPicPr>
        <p:blipFill rotWithShape="1">
          <a:blip r:embed="rId4">
            <a:alphaModFix/>
          </a:blip>
          <a:srcRect b="32106" l="0" r="0" t="0"/>
          <a:stretch/>
        </p:blipFill>
        <p:spPr>
          <a:xfrm>
            <a:off x="615500" y="1013700"/>
            <a:ext cx="1607300" cy="1091275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58"/>
          <p:cNvSpPr txBox="1"/>
          <p:nvPr/>
        </p:nvSpPr>
        <p:spPr>
          <a:xfrm>
            <a:off x="1747450" y="2104975"/>
            <a:ext cx="1180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Sunshine (heat)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889" name="Google Shape;889;p58"/>
          <p:cNvPicPr preferRelativeResize="0"/>
          <p:nvPr/>
        </p:nvPicPr>
        <p:blipFill rotWithShape="1">
          <a:blip r:embed="rId5">
            <a:alphaModFix/>
          </a:blip>
          <a:srcRect b="18239" l="0" r="0" t="15461"/>
          <a:stretch/>
        </p:blipFill>
        <p:spPr>
          <a:xfrm>
            <a:off x="3139108" y="1013700"/>
            <a:ext cx="1645893" cy="1091275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58"/>
          <p:cNvSpPr txBox="1"/>
          <p:nvPr/>
        </p:nvSpPr>
        <p:spPr>
          <a:xfrm>
            <a:off x="3440075" y="2104975"/>
            <a:ext cx="1180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Cloth(es)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891" name="Google Shape;891;p58"/>
          <p:cNvPicPr preferRelativeResize="0"/>
          <p:nvPr/>
        </p:nvPicPr>
        <p:blipFill rotWithShape="1">
          <a:blip r:embed="rId6">
            <a:alphaModFix/>
          </a:blip>
          <a:srcRect b="5938" l="0" r="0" t="6603"/>
          <a:stretch/>
        </p:blipFill>
        <p:spPr>
          <a:xfrm>
            <a:off x="5103200" y="1056084"/>
            <a:ext cx="1607300" cy="104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58"/>
          <p:cNvPicPr preferRelativeResize="0"/>
          <p:nvPr/>
        </p:nvPicPr>
        <p:blipFill rotWithShape="1">
          <a:blip r:embed="rId7">
            <a:alphaModFix/>
          </a:blip>
          <a:srcRect b="0" l="0" r="16387" t="21978"/>
          <a:stretch/>
        </p:blipFill>
        <p:spPr>
          <a:xfrm>
            <a:off x="7382694" y="865450"/>
            <a:ext cx="1327081" cy="13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58"/>
          <p:cNvSpPr txBox="1"/>
          <p:nvPr/>
        </p:nvSpPr>
        <p:spPr>
          <a:xfrm>
            <a:off x="7290988" y="2104975"/>
            <a:ext cx="1510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(midday) nap</a:t>
            </a:r>
            <a:r>
              <a:rPr lang="en" sz="1300">
                <a:solidFill>
                  <a:schemeClr val="dk1"/>
                </a:solidFill>
              </a:rPr>
              <a:t> 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894" name="Google Shape;894;p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 rot="10800000">
            <a:off x="154174" y="2955151"/>
            <a:ext cx="1663724" cy="1162049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58"/>
          <p:cNvSpPr txBox="1"/>
          <p:nvPr/>
        </p:nvSpPr>
        <p:spPr>
          <a:xfrm>
            <a:off x="223075" y="4068050"/>
            <a:ext cx="1391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cherry blossoms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896" name="Google Shape;896;p5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51751" y="2939038"/>
            <a:ext cx="1249750" cy="1266565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58"/>
          <p:cNvSpPr txBox="1"/>
          <p:nvPr/>
        </p:nvSpPr>
        <p:spPr>
          <a:xfrm>
            <a:off x="2581075" y="4068050"/>
            <a:ext cx="1391100" cy="2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Rice cooker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59"/>
          <p:cNvSpPr txBox="1"/>
          <p:nvPr>
            <p:ph type="title"/>
          </p:nvPr>
        </p:nvSpPr>
        <p:spPr>
          <a:xfrm>
            <a:off x="221300" y="507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chemeClr val="lt1"/>
                </a:highlight>
              </a:rPr>
              <a:t>Final Consonants ‘받침’ </a:t>
            </a:r>
            <a:endParaRPr/>
          </a:p>
        </p:txBody>
      </p:sp>
      <p:graphicFrame>
        <p:nvGraphicFramePr>
          <p:cNvPr id="903" name="Google Shape;903;p59"/>
          <p:cNvGraphicFramePr/>
          <p:nvPr/>
        </p:nvGraphicFramePr>
        <p:xfrm>
          <a:off x="598950" y="1557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{A332BA17-1AE6-4000-9213-2C8E79BFBD95}</a:tableStyleId>
              </a:tblPr>
              <a:tblGrid>
                <a:gridCol w="1203500"/>
                <a:gridCol w="1203500"/>
              </a:tblGrid>
              <a:tr h="1037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밤</a:t>
                      </a:r>
                      <a:endParaRPr sz="36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박/밖</a:t>
                      </a:r>
                      <a:endParaRPr sz="36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04" name="Google Shape;904;p59"/>
          <p:cNvGraphicFramePr/>
          <p:nvPr/>
        </p:nvGraphicFramePr>
        <p:xfrm>
          <a:off x="3503200" y="1557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{A332BA17-1AE6-4000-9213-2C8E79BFBD95}</a:tableStyleId>
              </a:tblPr>
              <a:tblGrid>
                <a:gridCol w="1203500"/>
                <a:gridCol w="1203500"/>
              </a:tblGrid>
              <a:tr h="1037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컵</a:t>
                      </a:r>
                      <a:endParaRPr sz="36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컴</a:t>
                      </a:r>
                      <a:endParaRPr sz="36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05" name="Google Shape;905;p59"/>
          <p:cNvGraphicFramePr/>
          <p:nvPr/>
        </p:nvGraphicFramePr>
        <p:xfrm>
          <a:off x="6407450" y="1557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{A332BA17-1AE6-4000-9213-2C8E79BFBD95}</a:tableStyleId>
              </a:tblPr>
              <a:tblGrid>
                <a:gridCol w="1203500"/>
                <a:gridCol w="1203500"/>
              </a:tblGrid>
              <a:tr h="1037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밑</a:t>
                      </a:r>
                      <a:endParaRPr sz="36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밀</a:t>
                      </a:r>
                      <a:endParaRPr sz="36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06" name="Google Shape;906;p59"/>
          <p:cNvGraphicFramePr/>
          <p:nvPr/>
        </p:nvGraphicFramePr>
        <p:xfrm>
          <a:off x="598950" y="3013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{A332BA17-1AE6-4000-9213-2C8E79BFBD95}</a:tableStyleId>
              </a:tblPr>
              <a:tblGrid>
                <a:gridCol w="1203500"/>
                <a:gridCol w="1203500"/>
              </a:tblGrid>
              <a:tr h="1037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빈</a:t>
                      </a:r>
                      <a:endParaRPr sz="36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빛/빗</a:t>
                      </a:r>
                      <a:endParaRPr sz="36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07" name="Google Shape;907;p59"/>
          <p:cNvGraphicFramePr/>
          <p:nvPr/>
        </p:nvGraphicFramePr>
        <p:xfrm>
          <a:off x="6407450" y="28583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{A332BA17-1AE6-4000-9213-2C8E79BFBD95}</a:tableStyleId>
              </a:tblPr>
              <a:tblGrid>
                <a:gridCol w="1203500"/>
                <a:gridCol w="1203500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남</a:t>
                      </a:r>
                      <a:endParaRPr sz="36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낮/낫/낯</a:t>
                      </a:r>
                      <a:endParaRPr sz="36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08" name="Google Shape;908;p59"/>
          <p:cNvGraphicFramePr/>
          <p:nvPr/>
        </p:nvGraphicFramePr>
        <p:xfrm>
          <a:off x="3503200" y="3013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{A332BA17-1AE6-4000-9213-2C8E79BFBD95}</a:tableStyleId>
              </a:tblPr>
              <a:tblGrid>
                <a:gridCol w="1203500"/>
                <a:gridCol w="1203500"/>
              </a:tblGrid>
              <a:tr h="1037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숲</a:t>
                      </a:r>
                      <a:endParaRPr sz="36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/>
                        <a:t>숨</a:t>
                      </a:r>
                      <a:endParaRPr sz="36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60"/>
          <p:cNvSpPr/>
          <p:nvPr/>
        </p:nvSpPr>
        <p:spPr>
          <a:xfrm>
            <a:off x="401825" y="1520100"/>
            <a:ext cx="3104100" cy="1211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14" name="Google Shape;914;p60"/>
          <p:cNvCxnSpPr>
            <a:stCxn id="913" idx="0"/>
            <a:endCxn id="913" idx="2"/>
          </p:cNvCxnSpPr>
          <p:nvPr/>
        </p:nvCxnSpPr>
        <p:spPr>
          <a:xfrm>
            <a:off x="1953875" y="1520100"/>
            <a:ext cx="0" cy="12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5" name="Google Shape;915;p60"/>
          <p:cNvSpPr/>
          <p:nvPr/>
        </p:nvSpPr>
        <p:spPr>
          <a:xfrm>
            <a:off x="492250" y="3387150"/>
            <a:ext cx="3104100" cy="11451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60"/>
          <p:cNvSpPr/>
          <p:nvPr/>
        </p:nvSpPr>
        <p:spPr>
          <a:xfrm>
            <a:off x="4795500" y="1520088"/>
            <a:ext cx="3104100" cy="1145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60"/>
          <p:cNvSpPr/>
          <p:nvPr/>
        </p:nvSpPr>
        <p:spPr>
          <a:xfrm>
            <a:off x="4735625" y="3320300"/>
            <a:ext cx="3104100" cy="11451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18" name="Google Shape;918;p60"/>
          <p:cNvCxnSpPr/>
          <p:nvPr/>
        </p:nvCxnSpPr>
        <p:spPr>
          <a:xfrm>
            <a:off x="2044300" y="3387175"/>
            <a:ext cx="0" cy="114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9" name="Google Shape;919;p60"/>
          <p:cNvCxnSpPr/>
          <p:nvPr/>
        </p:nvCxnSpPr>
        <p:spPr>
          <a:xfrm>
            <a:off x="6257525" y="1520100"/>
            <a:ext cx="0" cy="114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0" name="Google Shape;920;p60"/>
          <p:cNvCxnSpPr/>
          <p:nvPr/>
        </p:nvCxnSpPr>
        <p:spPr>
          <a:xfrm>
            <a:off x="6257525" y="3320300"/>
            <a:ext cx="0" cy="114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1" name="Google Shape;921;p60"/>
          <p:cNvSpPr txBox="1"/>
          <p:nvPr/>
        </p:nvSpPr>
        <p:spPr>
          <a:xfrm>
            <a:off x="914175" y="1715531"/>
            <a:ext cx="7335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낮</a:t>
            </a:r>
            <a:endParaRPr b="1" sz="3000"/>
          </a:p>
        </p:txBody>
      </p:sp>
      <p:sp>
        <p:nvSpPr>
          <p:cNvPr id="922" name="Google Shape;922;p60"/>
          <p:cNvSpPr txBox="1"/>
          <p:nvPr/>
        </p:nvSpPr>
        <p:spPr>
          <a:xfrm>
            <a:off x="2432825" y="1715531"/>
            <a:ext cx="7335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낫</a:t>
            </a:r>
            <a:r>
              <a:rPr b="1" lang="en" sz="3000"/>
              <a:t>	</a:t>
            </a:r>
            <a:endParaRPr b="1" sz="3000"/>
          </a:p>
        </p:txBody>
      </p:sp>
      <p:sp>
        <p:nvSpPr>
          <p:cNvPr id="923" name="Google Shape;923;p60"/>
          <p:cNvSpPr txBox="1"/>
          <p:nvPr/>
        </p:nvSpPr>
        <p:spPr>
          <a:xfrm>
            <a:off x="5163550" y="1715531"/>
            <a:ext cx="7335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옷</a:t>
            </a:r>
            <a:endParaRPr b="1" sz="3000"/>
          </a:p>
        </p:txBody>
      </p:sp>
      <p:sp>
        <p:nvSpPr>
          <p:cNvPr id="924" name="Google Shape;924;p60"/>
          <p:cNvSpPr txBox="1"/>
          <p:nvPr/>
        </p:nvSpPr>
        <p:spPr>
          <a:xfrm>
            <a:off x="2541375" y="3534375"/>
            <a:ext cx="7335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집</a:t>
            </a:r>
            <a:r>
              <a:rPr b="1" lang="en" sz="3000"/>
              <a:t>	</a:t>
            </a:r>
            <a:endParaRPr b="1" sz="3000"/>
          </a:p>
        </p:txBody>
      </p:sp>
      <p:sp>
        <p:nvSpPr>
          <p:cNvPr id="925" name="Google Shape;925;p60"/>
          <p:cNvSpPr txBox="1"/>
          <p:nvPr/>
        </p:nvSpPr>
        <p:spPr>
          <a:xfrm>
            <a:off x="5274075" y="3534375"/>
            <a:ext cx="7335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꽃</a:t>
            </a:r>
            <a:r>
              <a:rPr b="1" lang="en" sz="3000"/>
              <a:t>		</a:t>
            </a:r>
            <a:endParaRPr b="1" sz="3000"/>
          </a:p>
        </p:txBody>
      </p:sp>
      <p:sp>
        <p:nvSpPr>
          <p:cNvPr id="926" name="Google Shape;926;p60"/>
          <p:cNvSpPr txBox="1"/>
          <p:nvPr/>
        </p:nvSpPr>
        <p:spPr>
          <a:xfrm>
            <a:off x="492250" y="1553250"/>
            <a:ext cx="3114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</a:t>
            </a:r>
            <a:endParaRPr sz="1800"/>
          </a:p>
        </p:txBody>
      </p:sp>
      <p:sp>
        <p:nvSpPr>
          <p:cNvPr id="927" name="Google Shape;927;p60"/>
          <p:cNvSpPr txBox="1"/>
          <p:nvPr/>
        </p:nvSpPr>
        <p:spPr>
          <a:xfrm>
            <a:off x="562575" y="3451925"/>
            <a:ext cx="3114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</a:t>
            </a:r>
            <a:endParaRPr sz="1800"/>
          </a:p>
        </p:txBody>
      </p:sp>
      <p:sp>
        <p:nvSpPr>
          <p:cNvPr id="928" name="Google Shape;928;p60"/>
          <p:cNvSpPr txBox="1"/>
          <p:nvPr/>
        </p:nvSpPr>
        <p:spPr>
          <a:xfrm>
            <a:off x="4833875" y="1553250"/>
            <a:ext cx="3114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</a:t>
            </a:r>
            <a:endParaRPr sz="1800"/>
          </a:p>
        </p:txBody>
      </p:sp>
      <p:sp>
        <p:nvSpPr>
          <p:cNvPr id="929" name="Google Shape;929;p60"/>
          <p:cNvSpPr txBox="1"/>
          <p:nvPr/>
        </p:nvSpPr>
        <p:spPr>
          <a:xfrm>
            <a:off x="4793888" y="3387150"/>
            <a:ext cx="3114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</a:t>
            </a:r>
            <a:endParaRPr sz="1800"/>
          </a:p>
        </p:txBody>
      </p:sp>
      <p:sp>
        <p:nvSpPr>
          <p:cNvPr id="930" name="Google Shape;930;p60"/>
          <p:cNvSpPr txBox="1"/>
          <p:nvPr/>
        </p:nvSpPr>
        <p:spPr>
          <a:xfrm>
            <a:off x="1953875" y="1553250"/>
            <a:ext cx="3114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</a:t>
            </a:r>
            <a:endParaRPr sz="1800"/>
          </a:p>
        </p:txBody>
      </p:sp>
      <p:sp>
        <p:nvSpPr>
          <p:cNvPr id="931" name="Google Shape;931;p60"/>
          <p:cNvSpPr txBox="1"/>
          <p:nvPr/>
        </p:nvSpPr>
        <p:spPr>
          <a:xfrm>
            <a:off x="2044300" y="3451925"/>
            <a:ext cx="3114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</a:t>
            </a:r>
            <a:endParaRPr sz="1800"/>
          </a:p>
        </p:txBody>
      </p:sp>
      <p:sp>
        <p:nvSpPr>
          <p:cNvPr id="932" name="Google Shape;932;p60"/>
          <p:cNvSpPr txBox="1"/>
          <p:nvPr/>
        </p:nvSpPr>
        <p:spPr>
          <a:xfrm>
            <a:off x="6347888" y="1603475"/>
            <a:ext cx="3114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</a:t>
            </a:r>
            <a:endParaRPr sz="1800"/>
          </a:p>
        </p:txBody>
      </p:sp>
      <p:sp>
        <p:nvSpPr>
          <p:cNvPr id="933" name="Google Shape;933;p60"/>
          <p:cNvSpPr txBox="1"/>
          <p:nvPr/>
        </p:nvSpPr>
        <p:spPr>
          <a:xfrm>
            <a:off x="6425413" y="3387150"/>
            <a:ext cx="3114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</a:t>
            </a:r>
            <a:endParaRPr sz="1800"/>
          </a:p>
        </p:txBody>
      </p:sp>
      <p:sp>
        <p:nvSpPr>
          <p:cNvPr id="934" name="Google Shape;934;p60"/>
          <p:cNvSpPr txBox="1"/>
          <p:nvPr/>
        </p:nvSpPr>
        <p:spPr>
          <a:xfrm>
            <a:off x="90700" y="1211550"/>
            <a:ext cx="5061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1.</a:t>
            </a:r>
            <a:endParaRPr b="1" sz="2400"/>
          </a:p>
        </p:txBody>
      </p:sp>
      <p:sp>
        <p:nvSpPr>
          <p:cNvPr id="935" name="Google Shape;935;p60"/>
          <p:cNvSpPr txBox="1"/>
          <p:nvPr/>
        </p:nvSpPr>
        <p:spPr>
          <a:xfrm>
            <a:off x="4318950" y="1312025"/>
            <a:ext cx="5061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2.</a:t>
            </a:r>
            <a:endParaRPr b="1" sz="2400"/>
          </a:p>
        </p:txBody>
      </p:sp>
      <p:sp>
        <p:nvSpPr>
          <p:cNvPr id="936" name="Google Shape;936;p60"/>
          <p:cNvSpPr txBox="1"/>
          <p:nvPr/>
        </p:nvSpPr>
        <p:spPr>
          <a:xfrm>
            <a:off x="90700" y="3174775"/>
            <a:ext cx="5061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3.</a:t>
            </a:r>
            <a:endParaRPr b="1" sz="2400"/>
          </a:p>
        </p:txBody>
      </p:sp>
      <p:sp>
        <p:nvSpPr>
          <p:cNvPr id="937" name="Google Shape;937;p60"/>
          <p:cNvSpPr txBox="1"/>
          <p:nvPr/>
        </p:nvSpPr>
        <p:spPr>
          <a:xfrm>
            <a:off x="4229525" y="3174775"/>
            <a:ext cx="5061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4.</a:t>
            </a:r>
            <a:endParaRPr b="1" sz="2400"/>
          </a:p>
        </p:txBody>
      </p:sp>
      <p:sp>
        <p:nvSpPr>
          <p:cNvPr id="938" name="Google Shape;938;p60"/>
          <p:cNvSpPr txBox="1"/>
          <p:nvPr/>
        </p:nvSpPr>
        <p:spPr>
          <a:xfrm>
            <a:off x="6812825" y="1715531"/>
            <a:ext cx="7335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옻</a:t>
            </a:r>
            <a:endParaRPr b="1" sz="3000"/>
          </a:p>
        </p:txBody>
      </p:sp>
      <p:sp>
        <p:nvSpPr>
          <p:cNvPr id="939" name="Google Shape;939;p60"/>
          <p:cNvSpPr txBox="1"/>
          <p:nvPr/>
        </p:nvSpPr>
        <p:spPr>
          <a:xfrm>
            <a:off x="1004350" y="3534375"/>
            <a:ext cx="7335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짚</a:t>
            </a:r>
            <a:r>
              <a:rPr b="1" lang="en" sz="3000"/>
              <a:t>	</a:t>
            </a:r>
            <a:endParaRPr b="1" sz="3000"/>
          </a:p>
        </p:txBody>
      </p:sp>
      <p:sp>
        <p:nvSpPr>
          <p:cNvPr id="940" name="Google Shape;940;p60"/>
          <p:cNvSpPr txBox="1"/>
          <p:nvPr/>
        </p:nvSpPr>
        <p:spPr>
          <a:xfrm>
            <a:off x="6812825" y="3534375"/>
            <a:ext cx="7335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꼿</a:t>
            </a:r>
            <a:endParaRPr b="1" sz="3000"/>
          </a:p>
        </p:txBody>
      </p:sp>
      <p:sp>
        <p:nvSpPr>
          <p:cNvPr id="941" name="Google Shape;941;p60"/>
          <p:cNvSpPr/>
          <p:nvPr/>
        </p:nvSpPr>
        <p:spPr>
          <a:xfrm>
            <a:off x="1672625" y="2013500"/>
            <a:ext cx="562500" cy="3417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60"/>
          <p:cNvSpPr/>
          <p:nvPr/>
        </p:nvSpPr>
        <p:spPr>
          <a:xfrm>
            <a:off x="1763038" y="3788850"/>
            <a:ext cx="562500" cy="3417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60"/>
          <p:cNvSpPr/>
          <p:nvPr/>
        </p:nvSpPr>
        <p:spPr>
          <a:xfrm>
            <a:off x="5976263" y="3722000"/>
            <a:ext cx="562500" cy="3417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60"/>
          <p:cNvSpPr/>
          <p:nvPr/>
        </p:nvSpPr>
        <p:spPr>
          <a:xfrm>
            <a:off x="6006413" y="1980075"/>
            <a:ext cx="562500" cy="3417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60"/>
          <p:cNvSpPr txBox="1"/>
          <p:nvPr>
            <p:ph type="title"/>
          </p:nvPr>
        </p:nvSpPr>
        <p:spPr>
          <a:xfrm>
            <a:off x="221300" y="507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chemeClr val="lt1"/>
                </a:highlight>
              </a:rPr>
              <a:t>Final Consonants ‘받침’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61"/>
          <p:cNvSpPr txBox="1"/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숫</a:t>
            </a:r>
            <a:r>
              <a:rPr lang="en"/>
              <a:t>자 읽기 (Sino-Korean)			숫자 세기/counting</a:t>
            </a:r>
            <a:endParaRPr/>
          </a:p>
        </p:txBody>
      </p:sp>
      <p:sp>
        <p:nvSpPr>
          <p:cNvPr id="951" name="Google Shape;951;p61"/>
          <p:cNvSpPr txBox="1"/>
          <p:nvPr>
            <p:ph idx="1" type="body"/>
          </p:nvPr>
        </p:nvSpPr>
        <p:spPr>
          <a:xfrm>
            <a:off x="185425" y="1381075"/>
            <a:ext cx="471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1		2		3		4		5	</a:t>
            </a:r>
            <a:r>
              <a:rPr lang="en" sz="2600"/>
              <a:t>	</a:t>
            </a:r>
            <a:endParaRPr sz="26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5600"/>
              <a:t>6		7		8		9	 10</a:t>
            </a:r>
            <a:endParaRPr sz="5600"/>
          </a:p>
        </p:txBody>
      </p:sp>
      <p:sp>
        <p:nvSpPr>
          <p:cNvPr id="952" name="Google Shape;952;p61"/>
          <p:cNvSpPr txBox="1"/>
          <p:nvPr/>
        </p:nvSpPr>
        <p:spPr>
          <a:xfrm>
            <a:off x="244125" y="2315000"/>
            <a:ext cx="4899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00FF"/>
                </a:solidFill>
              </a:rPr>
              <a:t>일		이		삼		사		오</a:t>
            </a:r>
            <a:endParaRPr sz="2600">
              <a:solidFill>
                <a:srgbClr val="0000FF"/>
              </a:solidFill>
            </a:endParaRPr>
          </a:p>
        </p:txBody>
      </p:sp>
      <p:sp>
        <p:nvSpPr>
          <p:cNvPr id="953" name="Google Shape;953;p61"/>
          <p:cNvSpPr txBox="1"/>
          <p:nvPr/>
        </p:nvSpPr>
        <p:spPr>
          <a:xfrm>
            <a:off x="244125" y="3796600"/>
            <a:ext cx="4899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00FF"/>
                </a:solidFill>
              </a:rPr>
              <a:t>육</a:t>
            </a:r>
            <a:r>
              <a:rPr lang="en" sz="2600">
                <a:solidFill>
                  <a:srgbClr val="0000FF"/>
                </a:solidFill>
              </a:rPr>
              <a:t>		칠		팔		구		십</a:t>
            </a:r>
            <a:endParaRPr sz="2600">
              <a:solidFill>
                <a:srgbClr val="0000FF"/>
              </a:solidFill>
            </a:endParaRPr>
          </a:p>
        </p:txBody>
      </p:sp>
      <p:sp>
        <p:nvSpPr>
          <p:cNvPr id="954" name="Google Shape;954;p61"/>
          <p:cNvSpPr txBox="1"/>
          <p:nvPr/>
        </p:nvSpPr>
        <p:spPr>
          <a:xfrm>
            <a:off x="4933050" y="1574200"/>
            <a:ext cx="4175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9900FF"/>
                </a:solidFill>
              </a:rPr>
              <a:t>하나    둘	   셋     넷	    다섯</a:t>
            </a:r>
            <a:endParaRPr sz="2600">
              <a:solidFill>
                <a:srgbClr val="9900FF"/>
              </a:solidFill>
            </a:endParaRPr>
          </a:p>
        </p:txBody>
      </p:sp>
      <p:sp>
        <p:nvSpPr>
          <p:cNvPr id="955" name="Google Shape;955;p61"/>
          <p:cNvSpPr txBox="1"/>
          <p:nvPr/>
        </p:nvSpPr>
        <p:spPr>
          <a:xfrm>
            <a:off x="4933050" y="2963200"/>
            <a:ext cx="4175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9900FF"/>
                </a:solidFill>
              </a:rPr>
              <a:t>여섯   일곱   여덟   아홉    열</a:t>
            </a:r>
            <a:endParaRPr sz="2600">
              <a:solidFill>
                <a:srgbClr val="9900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442025" y="429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/>
              <a:t>REVIEW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7"/>
          <p:cNvPicPr preferRelativeResize="0"/>
          <p:nvPr/>
        </p:nvPicPr>
        <p:blipFill rotWithShape="1">
          <a:blip r:embed="rId3">
            <a:alphaModFix/>
          </a:blip>
          <a:srcRect b="18482" l="33529" r="24092" t="34381"/>
          <a:stretch/>
        </p:blipFill>
        <p:spPr>
          <a:xfrm>
            <a:off x="1633575" y="1285850"/>
            <a:ext cx="6017501" cy="34055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/>
        </p:nvSpPr>
        <p:spPr>
          <a:xfrm>
            <a:off x="442025" y="3747050"/>
            <a:ext cx="2079600" cy="9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경음</a:t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Hard Sound -&gt;</a:t>
            </a:r>
            <a:endParaRPr b="1" sz="1500"/>
          </a:p>
        </p:txBody>
      </p:sp>
      <p:sp>
        <p:nvSpPr>
          <p:cNvPr id="113" name="Google Shape;113;p17"/>
          <p:cNvSpPr txBox="1"/>
          <p:nvPr/>
        </p:nvSpPr>
        <p:spPr>
          <a:xfrm>
            <a:off x="442025" y="2571750"/>
            <a:ext cx="2079600" cy="9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격음</a:t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Strong </a:t>
            </a:r>
            <a:r>
              <a:rPr b="1" lang="en" sz="1500"/>
              <a:t>Sound -&gt;</a:t>
            </a:r>
            <a:endParaRPr b="1" sz="1500"/>
          </a:p>
        </p:txBody>
      </p:sp>
      <p:sp>
        <p:nvSpPr>
          <p:cNvPr id="114" name="Google Shape;114;p17"/>
          <p:cNvSpPr/>
          <p:nvPr/>
        </p:nvSpPr>
        <p:spPr>
          <a:xfrm>
            <a:off x="442025" y="2370825"/>
            <a:ext cx="6087900" cy="10449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7"/>
          <p:cNvSpPr/>
          <p:nvPr/>
        </p:nvSpPr>
        <p:spPr>
          <a:xfrm>
            <a:off x="704925" y="3588050"/>
            <a:ext cx="6578400" cy="10449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7"/>
          <p:cNvSpPr txBox="1"/>
          <p:nvPr/>
        </p:nvSpPr>
        <p:spPr>
          <a:xfrm>
            <a:off x="7466925" y="2550700"/>
            <a:ext cx="134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Audio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382025" y="47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Vocabularies sound  경음, 격음</a:t>
            </a:r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00" y="1052450"/>
            <a:ext cx="180975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000" y="2822250"/>
            <a:ext cx="180975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3913" y="1084225"/>
            <a:ext cx="4616825" cy="138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02175" y="1202025"/>
            <a:ext cx="1738350" cy="11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50185" y="2822250"/>
            <a:ext cx="4828789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41172" y="2903984"/>
            <a:ext cx="1943650" cy="128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475" y="594425"/>
            <a:ext cx="1866900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9775" y="662875"/>
            <a:ext cx="4644450" cy="113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 rotWithShape="1">
          <a:blip r:embed="rId5">
            <a:alphaModFix/>
          </a:blip>
          <a:srcRect b="3399" l="8844" r="12328" t="7608"/>
          <a:stretch/>
        </p:blipFill>
        <p:spPr>
          <a:xfrm>
            <a:off x="6663175" y="628063"/>
            <a:ext cx="2137050" cy="13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127950"/>
            <a:ext cx="180975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70150" y="2062850"/>
            <a:ext cx="4828809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 rotWithShape="1">
          <a:blip r:embed="rId8">
            <a:alphaModFix/>
          </a:blip>
          <a:srcRect b="0" l="20723" r="0" t="13194"/>
          <a:stretch/>
        </p:blipFill>
        <p:spPr>
          <a:xfrm>
            <a:off x="7006948" y="2170875"/>
            <a:ext cx="2137050" cy="153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2088" y="3627700"/>
            <a:ext cx="1570379" cy="126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70150" y="3575750"/>
            <a:ext cx="4828800" cy="124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15625" y="3409181"/>
            <a:ext cx="2194875" cy="1442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type="title"/>
          </p:nvPr>
        </p:nvSpPr>
        <p:spPr>
          <a:xfrm>
            <a:off x="311700" y="492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받아쓰기</a:t>
            </a:r>
            <a:endParaRPr/>
          </a:p>
        </p:txBody>
      </p:sp>
      <p:pic>
        <p:nvPicPr>
          <p:cNvPr id="146" name="Google Shape;146;p20"/>
          <p:cNvPicPr preferRelativeResize="0"/>
          <p:nvPr/>
        </p:nvPicPr>
        <p:blipFill rotWithShape="1">
          <a:blip r:embed="rId3">
            <a:alphaModFix/>
          </a:blip>
          <a:srcRect b="6750" l="21480" r="2212" t="6254"/>
          <a:stretch/>
        </p:blipFill>
        <p:spPr>
          <a:xfrm>
            <a:off x="311700" y="1137250"/>
            <a:ext cx="1446875" cy="109763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129240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763004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0"/>
          <p:cNvSpPr/>
          <p:nvPr/>
        </p:nvSpPr>
        <p:spPr>
          <a:xfrm>
            <a:off x="1396768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0"/>
          <p:cNvSpPr txBox="1"/>
          <p:nvPr/>
        </p:nvSpPr>
        <p:spPr>
          <a:xfrm>
            <a:off x="741929" y="2037855"/>
            <a:ext cx="723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barnacle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51" name="Google Shape;151;p20"/>
          <p:cNvPicPr preferRelativeResize="0"/>
          <p:nvPr/>
        </p:nvPicPr>
        <p:blipFill rotWithShape="1">
          <a:blip r:embed="rId4">
            <a:alphaModFix/>
          </a:blip>
          <a:srcRect b="0" l="49500" r="0" t="27198"/>
          <a:stretch/>
        </p:blipFill>
        <p:spPr>
          <a:xfrm>
            <a:off x="2345460" y="1137250"/>
            <a:ext cx="833654" cy="120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 txBox="1"/>
          <p:nvPr/>
        </p:nvSpPr>
        <p:spPr>
          <a:xfrm>
            <a:off x="2318924" y="2037844"/>
            <a:ext cx="994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little kid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2240257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2874021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8460" y="1137250"/>
            <a:ext cx="1446861" cy="115748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/>
          <p:nvPr/>
        </p:nvSpPr>
        <p:spPr>
          <a:xfrm>
            <a:off x="3817397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0"/>
          <p:cNvSpPr/>
          <p:nvPr/>
        </p:nvSpPr>
        <p:spPr>
          <a:xfrm>
            <a:off x="4451161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0"/>
          <p:cNvSpPr txBox="1"/>
          <p:nvPr/>
        </p:nvSpPr>
        <p:spPr>
          <a:xfrm>
            <a:off x="4058818" y="2037855"/>
            <a:ext cx="723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rabbit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9" name="Google Shape;15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4663" y="1137250"/>
            <a:ext cx="1479725" cy="10946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 txBox="1"/>
          <p:nvPr/>
        </p:nvSpPr>
        <p:spPr>
          <a:xfrm>
            <a:off x="6086970" y="2037855"/>
            <a:ext cx="723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Tomato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1" name="Google Shape;161;p20"/>
          <p:cNvSpPr/>
          <p:nvPr/>
        </p:nvSpPr>
        <p:spPr>
          <a:xfrm>
            <a:off x="5528662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0"/>
          <p:cNvSpPr/>
          <p:nvPr/>
        </p:nvSpPr>
        <p:spPr>
          <a:xfrm>
            <a:off x="6162426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0"/>
          <p:cNvSpPr/>
          <p:nvPr/>
        </p:nvSpPr>
        <p:spPr>
          <a:xfrm>
            <a:off x="6796190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33750" y="1137250"/>
            <a:ext cx="1368375" cy="109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0"/>
          <p:cNvSpPr/>
          <p:nvPr/>
        </p:nvSpPr>
        <p:spPr>
          <a:xfrm>
            <a:off x="7706085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0"/>
          <p:cNvSpPr/>
          <p:nvPr/>
        </p:nvSpPr>
        <p:spPr>
          <a:xfrm>
            <a:off x="8348474" y="230380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1538" y="3029700"/>
            <a:ext cx="1244374" cy="124534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0"/>
          <p:cNvSpPr txBox="1"/>
          <p:nvPr/>
        </p:nvSpPr>
        <p:spPr>
          <a:xfrm>
            <a:off x="7986645" y="2037855"/>
            <a:ext cx="723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Train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9" name="Google Shape;169;p20"/>
          <p:cNvSpPr txBox="1"/>
          <p:nvPr/>
        </p:nvSpPr>
        <p:spPr>
          <a:xfrm>
            <a:off x="606624" y="4019419"/>
            <a:ext cx="994200" cy="21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0" name="Google Shape;170;p20"/>
          <p:cNvSpPr/>
          <p:nvPr/>
        </p:nvSpPr>
        <p:spPr>
          <a:xfrm>
            <a:off x="500494" y="43715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0"/>
          <p:cNvSpPr/>
          <p:nvPr/>
        </p:nvSpPr>
        <p:spPr>
          <a:xfrm>
            <a:off x="1134258" y="43715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0"/>
          <p:cNvPicPr preferRelativeResize="0"/>
          <p:nvPr/>
        </p:nvPicPr>
        <p:blipFill rotWithShape="1">
          <a:blip r:embed="rId9">
            <a:alphaModFix/>
          </a:blip>
          <a:srcRect b="11553" l="16075" r="13876" t="12487"/>
          <a:stretch/>
        </p:blipFill>
        <p:spPr>
          <a:xfrm>
            <a:off x="2762023" y="3029700"/>
            <a:ext cx="1065796" cy="124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0"/>
          <p:cNvSpPr txBox="1"/>
          <p:nvPr/>
        </p:nvSpPr>
        <p:spPr>
          <a:xfrm>
            <a:off x="2797821" y="4019419"/>
            <a:ext cx="994200" cy="21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Toothpick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4" name="Google Shape;174;p20"/>
          <p:cNvSpPr/>
          <p:nvPr/>
        </p:nvSpPr>
        <p:spPr>
          <a:xfrm>
            <a:off x="2059894" y="43715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0"/>
          <p:cNvSpPr/>
          <p:nvPr/>
        </p:nvSpPr>
        <p:spPr>
          <a:xfrm>
            <a:off x="2693658" y="43715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0"/>
          <p:cNvSpPr/>
          <p:nvPr/>
        </p:nvSpPr>
        <p:spPr>
          <a:xfrm>
            <a:off x="3326369" y="43715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0"/>
          <p:cNvSpPr/>
          <p:nvPr/>
        </p:nvSpPr>
        <p:spPr>
          <a:xfrm>
            <a:off x="3960133" y="43715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0"/>
          <p:cNvPicPr preferRelativeResize="0"/>
          <p:nvPr/>
        </p:nvPicPr>
        <p:blipFill rotWithShape="1">
          <a:blip r:embed="rId10">
            <a:alphaModFix/>
          </a:blip>
          <a:srcRect b="16991" l="0" r="0" t="19912"/>
          <a:stretch/>
        </p:blipFill>
        <p:spPr>
          <a:xfrm>
            <a:off x="5169288" y="3225700"/>
            <a:ext cx="1479724" cy="933613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0"/>
          <p:cNvSpPr/>
          <p:nvPr/>
        </p:nvSpPr>
        <p:spPr>
          <a:xfrm>
            <a:off x="4989037" y="43715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0"/>
          <p:cNvSpPr/>
          <p:nvPr/>
        </p:nvSpPr>
        <p:spPr>
          <a:xfrm>
            <a:off x="5622801" y="43715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0"/>
          <p:cNvSpPr/>
          <p:nvPr/>
        </p:nvSpPr>
        <p:spPr>
          <a:xfrm>
            <a:off x="6256565" y="4371550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0"/>
          <p:cNvPicPr preferRelativeResize="0"/>
          <p:nvPr/>
        </p:nvPicPr>
        <p:blipFill rotWithShape="1">
          <a:blip r:embed="rId11">
            <a:alphaModFix/>
          </a:blip>
          <a:srcRect b="0" l="0" r="0" t="37818"/>
          <a:stretch/>
        </p:blipFill>
        <p:spPr>
          <a:xfrm rot="-1675753">
            <a:off x="7461284" y="3203568"/>
            <a:ext cx="1593184" cy="790672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0"/>
          <p:cNvSpPr/>
          <p:nvPr/>
        </p:nvSpPr>
        <p:spPr>
          <a:xfrm>
            <a:off x="7706085" y="4358913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0"/>
          <p:cNvSpPr/>
          <p:nvPr/>
        </p:nvSpPr>
        <p:spPr>
          <a:xfrm>
            <a:off x="8348474" y="4384188"/>
            <a:ext cx="5727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0"/>
          <p:cNvSpPr txBox="1"/>
          <p:nvPr/>
        </p:nvSpPr>
        <p:spPr>
          <a:xfrm>
            <a:off x="5412046" y="4019419"/>
            <a:ext cx="994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Camera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6" name="Google Shape;186;p20"/>
          <p:cNvSpPr txBox="1"/>
          <p:nvPr/>
        </p:nvSpPr>
        <p:spPr>
          <a:xfrm>
            <a:off x="7851346" y="4019419"/>
            <a:ext cx="994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Green onion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7" name="Google Shape;187;p20"/>
          <p:cNvSpPr txBox="1"/>
          <p:nvPr/>
        </p:nvSpPr>
        <p:spPr>
          <a:xfrm>
            <a:off x="5936125" y="534175"/>
            <a:ext cx="282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Listen: </a:t>
            </a:r>
            <a:r>
              <a:rPr lang="en" u="sng">
                <a:solidFill>
                  <a:schemeClr val="hlink"/>
                </a:solidFill>
                <a:hlinkClick r:id="rId12"/>
              </a:rPr>
              <a:t>https://mote.fyi/zfhtdzm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/>
          <p:nvPr>
            <p:ph type="title"/>
          </p:nvPr>
        </p:nvSpPr>
        <p:spPr>
          <a:xfrm>
            <a:off x="382025" y="47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2. Review  </a:t>
            </a:r>
            <a:r>
              <a:rPr lang="en">
                <a:highlight>
                  <a:schemeClr val="lt1"/>
                </a:highlight>
              </a:rPr>
              <a:t>이중모음(diphthong) </a:t>
            </a:r>
            <a:endParaRPr/>
          </a:p>
        </p:txBody>
      </p:sp>
      <p:pic>
        <p:nvPicPr>
          <p:cNvPr id="193" name="Google Shape;193;p21"/>
          <p:cNvPicPr preferRelativeResize="0"/>
          <p:nvPr/>
        </p:nvPicPr>
        <p:blipFill rotWithShape="1">
          <a:blip r:embed="rId3">
            <a:alphaModFix/>
          </a:blip>
          <a:srcRect b="16935" l="32061" r="18239" t="27610"/>
          <a:stretch/>
        </p:blipFill>
        <p:spPr>
          <a:xfrm>
            <a:off x="1915625" y="1162950"/>
            <a:ext cx="5608752" cy="352020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 txBox="1"/>
          <p:nvPr/>
        </p:nvSpPr>
        <p:spPr>
          <a:xfrm>
            <a:off x="6042300" y="4617950"/>
            <a:ext cx="310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https://mote.fyi/mwt4k3v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